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29.jpg" ContentType="image/jpg"/>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9" r:id="rId2"/>
  </p:sldMasterIdLst>
  <p:notesMasterIdLst>
    <p:notesMasterId r:id="rId60"/>
  </p:notesMasterIdLst>
  <p:handoutMasterIdLst>
    <p:handoutMasterId r:id="rId61"/>
  </p:handoutMasterIdLst>
  <p:sldIdLst>
    <p:sldId id="256" r:id="rId3"/>
    <p:sldId id="620" r:id="rId4"/>
    <p:sldId id="525" r:id="rId5"/>
    <p:sldId id="526" r:id="rId6"/>
    <p:sldId id="637" r:id="rId7"/>
    <p:sldId id="527" r:id="rId8"/>
    <p:sldId id="613" r:id="rId9"/>
    <p:sldId id="636" r:id="rId10"/>
    <p:sldId id="337" r:id="rId11"/>
    <p:sldId id="638" r:id="rId12"/>
    <p:sldId id="348" r:id="rId13"/>
    <p:sldId id="516" r:id="rId14"/>
    <p:sldId id="524" r:id="rId15"/>
    <p:sldId id="585" r:id="rId16"/>
    <p:sldId id="621" r:id="rId17"/>
    <p:sldId id="622" r:id="rId18"/>
    <p:sldId id="625" r:id="rId19"/>
    <p:sldId id="626" r:id="rId20"/>
    <p:sldId id="628" r:id="rId21"/>
    <p:sldId id="629" r:id="rId22"/>
    <p:sldId id="630" r:id="rId23"/>
    <p:sldId id="517" r:id="rId24"/>
    <p:sldId id="639" r:id="rId25"/>
    <p:sldId id="596" r:id="rId26"/>
    <p:sldId id="597" r:id="rId27"/>
    <p:sldId id="598" r:id="rId28"/>
    <p:sldId id="599" r:id="rId29"/>
    <p:sldId id="600" r:id="rId30"/>
    <p:sldId id="601" r:id="rId31"/>
    <p:sldId id="640" r:id="rId32"/>
    <p:sldId id="602" r:id="rId33"/>
    <p:sldId id="529" r:id="rId34"/>
    <p:sldId id="642" r:id="rId35"/>
    <p:sldId id="641" r:id="rId36"/>
    <p:sldId id="549" r:id="rId37"/>
    <p:sldId id="531" r:id="rId38"/>
    <p:sldId id="530" r:id="rId39"/>
    <p:sldId id="546" r:id="rId40"/>
    <p:sldId id="547" r:id="rId41"/>
    <p:sldId id="550" r:id="rId42"/>
    <p:sldId id="563" r:id="rId43"/>
    <p:sldId id="631" r:id="rId44"/>
    <p:sldId id="633" r:id="rId45"/>
    <p:sldId id="634" r:id="rId46"/>
    <p:sldId id="553" r:id="rId47"/>
    <p:sldId id="554" r:id="rId48"/>
    <p:sldId id="551" r:id="rId49"/>
    <p:sldId id="552" r:id="rId50"/>
    <p:sldId id="560" r:id="rId51"/>
    <p:sldId id="635" r:id="rId52"/>
    <p:sldId id="533" r:id="rId53"/>
    <p:sldId id="534" r:id="rId54"/>
    <p:sldId id="603" r:id="rId55"/>
    <p:sldId id="537" r:id="rId56"/>
    <p:sldId id="538" r:id="rId57"/>
    <p:sldId id="539" r:id="rId58"/>
    <p:sldId id="582" r:id="rId5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838"/>
    <a:srgbClr val="800000"/>
    <a:srgbClr val="666666"/>
    <a:srgbClr val="CC0000"/>
    <a:srgbClr val="008000"/>
    <a:srgbClr val="707070"/>
    <a:srgbClr val="333333"/>
    <a:srgbClr val="02D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varScale="1">
        <p:scale>
          <a:sx n="96" d="100"/>
          <a:sy n="96" d="100"/>
        </p:scale>
        <p:origin x="560" y="5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6" d="100"/>
          <a:sy n="86" d="100"/>
        </p:scale>
        <p:origin x="-384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510D51-1B5B-4325-A522-AB22A3B2536E}" type="doc">
      <dgm:prSet loTypeId="urn:microsoft.com/office/officeart/2005/8/layout/default" loCatId="list" qsTypeId="urn:microsoft.com/office/officeart/2005/8/quickstyle/simple1" qsCatId="simple" csTypeId="urn:microsoft.com/office/officeart/2005/8/colors/accent2_1" csCatId="accent2" phldr="1"/>
      <dgm:spPr/>
      <dgm:t>
        <a:bodyPr/>
        <a:lstStyle/>
        <a:p>
          <a:endParaRPr lang="zh-CN" altLang="en-US"/>
        </a:p>
      </dgm:t>
    </dgm:pt>
    <dgm:pt modelId="{32005506-C07E-41AE-945E-DD5A86D3B442}">
      <dgm:prSet custT="1"/>
      <dgm:spPr/>
      <dgm:t>
        <a:bodyPr/>
        <a:lstStyle/>
        <a:p>
          <a:pPr rtl="0"/>
          <a:r>
            <a:rPr lang="en-US" sz="2000" baseline="0" dirty="0"/>
            <a:t>01-</a:t>
          </a:r>
          <a:r>
            <a:rPr lang="zh-CN" sz="2000" baseline="0" dirty="0"/>
            <a:t>绪论</a:t>
          </a:r>
          <a:endParaRPr lang="zh-CN" sz="2000" dirty="0"/>
        </a:p>
      </dgm:t>
    </dgm:pt>
    <dgm:pt modelId="{0E13E573-2486-4B82-9F5F-B2C6689AE0FC}" type="parTrans" cxnId="{9C2E24DF-A6D1-4355-989A-17C1775C22EE}">
      <dgm:prSet/>
      <dgm:spPr/>
      <dgm:t>
        <a:bodyPr/>
        <a:lstStyle/>
        <a:p>
          <a:endParaRPr lang="zh-CN" altLang="en-US" sz="1100"/>
        </a:p>
      </dgm:t>
    </dgm:pt>
    <dgm:pt modelId="{81AF708A-DF1A-4242-9D6D-E4B51ABB168F}" type="sibTrans" cxnId="{9C2E24DF-A6D1-4355-989A-17C1775C22EE}">
      <dgm:prSet/>
      <dgm:spPr/>
      <dgm:t>
        <a:bodyPr/>
        <a:lstStyle/>
        <a:p>
          <a:endParaRPr lang="zh-CN" altLang="en-US" sz="1100"/>
        </a:p>
      </dgm:t>
    </dgm:pt>
    <dgm:pt modelId="{C0DC428B-4511-4A0B-8981-CEA73BB4D5A5}">
      <dgm:prSet custT="1"/>
      <dgm:spPr/>
      <dgm:t>
        <a:bodyPr/>
        <a:lstStyle/>
        <a:p>
          <a:pPr rtl="0"/>
          <a:r>
            <a:rPr lang="en-US" sz="2000" baseline="0" dirty="0"/>
            <a:t>02-</a:t>
          </a:r>
          <a:r>
            <a:rPr lang="zh-CN" altLang="en-US" sz="2000" baseline="0" dirty="0"/>
            <a:t>线性模型</a:t>
          </a:r>
          <a:endParaRPr lang="zh-CN" sz="2000" dirty="0"/>
        </a:p>
      </dgm:t>
    </dgm:pt>
    <dgm:pt modelId="{6BF26880-280E-43A8-A09D-D1025A6E2425}" type="parTrans" cxnId="{D8774675-CF1B-4683-BD4C-174C027AB566}">
      <dgm:prSet/>
      <dgm:spPr/>
      <dgm:t>
        <a:bodyPr/>
        <a:lstStyle/>
        <a:p>
          <a:endParaRPr lang="zh-CN" altLang="en-US" sz="1100"/>
        </a:p>
      </dgm:t>
    </dgm:pt>
    <dgm:pt modelId="{7F247A8F-FDBC-4C16-92DD-FFB410EC27DA}" type="sibTrans" cxnId="{D8774675-CF1B-4683-BD4C-174C027AB566}">
      <dgm:prSet/>
      <dgm:spPr/>
      <dgm:t>
        <a:bodyPr/>
        <a:lstStyle/>
        <a:p>
          <a:endParaRPr lang="zh-CN" altLang="en-US" sz="1100"/>
        </a:p>
      </dgm:t>
    </dgm:pt>
    <dgm:pt modelId="{96805081-49B7-4C8E-8042-61B22CF3D9FC}">
      <dgm:prSet custT="1"/>
      <dgm:spPr/>
      <dgm:t>
        <a:bodyPr/>
        <a:lstStyle/>
        <a:p>
          <a:pPr rtl="0"/>
          <a:r>
            <a:rPr lang="en-US" sz="2000" baseline="0" dirty="0"/>
            <a:t>03-</a:t>
          </a:r>
          <a:r>
            <a:rPr lang="zh-CN" altLang="en-US" sz="2000" baseline="0" dirty="0"/>
            <a:t>支持向量机</a:t>
          </a:r>
          <a:endParaRPr lang="zh-CN" sz="2000" dirty="0"/>
        </a:p>
      </dgm:t>
    </dgm:pt>
    <dgm:pt modelId="{927349B6-7A9F-432B-8797-DD074E0DE2DF}" type="parTrans" cxnId="{2D87C1CB-6A20-49ED-A27F-BF25D81CE4CF}">
      <dgm:prSet/>
      <dgm:spPr/>
      <dgm:t>
        <a:bodyPr/>
        <a:lstStyle/>
        <a:p>
          <a:endParaRPr lang="zh-CN" altLang="en-US" sz="1100"/>
        </a:p>
      </dgm:t>
    </dgm:pt>
    <dgm:pt modelId="{9F735C3B-7AB8-46C5-B4CD-83F66A3CA6F5}" type="sibTrans" cxnId="{2D87C1CB-6A20-49ED-A27F-BF25D81CE4CF}">
      <dgm:prSet/>
      <dgm:spPr/>
      <dgm:t>
        <a:bodyPr/>
        <a:lstStyle/>
        <a:p>
          <a:endParaRPr lang="zh-CN" altLang="en-US" sz="1100"/>
        </a:p>
      </dgm:t>
    </dgm:pt>
    <dgm:pt modelId="{0C013792-8007-4E93-9953-91102C0D9B8B}">
      <dgm:prSet custT="1"/>
      <dgm:spPr/>
      <dgm:t>
        <a:bodyPr/>
        <a:lstStyle/>
        <a:p>
          <a:pPr rtl="0"/>
          <a:r>
            <a:rPr lang="en-US" sz="2000" baseline="0"/>
            <a:t>04-</a:t>
          </a:r>
          <a:r>
            <a:rPr lang="zh-CN" sz="2000" baseline="0"/>
            <a:t>决策树</a:t>
          </a:r>
          <a:endParaRPr lang="zh-CN" sz="2000"/>
        </a:p>
      </dgm:t>
    </dgm:pt>
    <dgm:pt modelId="{64FDE89B-7AB7-4625-A7DB-1138A766CBE5}" type="parTrans" cxnId="{93140032-D5A8-40DD-B81C-02FA53E4A94C}">
      <dgm:prSet/>
      <dgm:spPr/>
      <dgm:t>
        <a:bodyPr/>
        <a:lstStyle/>
        <a:p>
          <a:endParaRPr lang="zh-CN" altLang="en-US" sz="1100"/>
        </a:p>
      </dgm:t>
    </dgm:pt>
    <dgm:pt modelId="{3A6D9285-7CBC-4A9D-9E44-A5F859743F1B}" type="sibTrans" cxnId="{93140032-D5A8-40DD-B81C-02FA53E4A94C}">
      <dgm:prSet/>
      <dgm:spPr/>
      <dgm:t>
        <a:bodyPr/>
        <a:lstStyle/>
        <a:p>
          <a:endParaRPr lang="zh-CN" altLang="en-US" sz="1100"/>
        </a:p>
      </dgm:t>
    </dgm:pt>
    <dgm:pt modelId="{68DD4898-BBF5-4BB4-BA42-90A6EC77F2AE}">
      <dgm:prSet custT="1"/>
      <dgm:spPr/>
      <dgm:t>
        <a:bodyPr/>
        <a:lstStyle/>
        <a:p>
          <a:pPr rtl="0"/>
          <a:r>
            <a:rPr lang="en-US" sz="2000" baseline="0" dirty="0"/>
            <a:t>05-</a:t>
          </a:r>
          <a:r>
            <a:rPr lang="zh-CN" sz="2000" baseline="0" dirty="0"/>
            <a:t>贝叶斯分类器</a:t>
          </a:r>
          <a:endParaRPr lang="zh-CN" sz="2000" dirty="0"/>
        </a:p>
      </dgm:t>
    </dgm:pt>
    <dgm:pt modelId="{225298DB-25F4-4DF4-8E66-C59A9D5D2B55}" type="parTrans" cxnId="{C734E2CD-C2E4-4D6B-8236-F855FB864BE2}">
      <dgm:prSet/>
      <dgm:spPr/>
      <dgm:t>
        <a:bodyPr/>
        <a:lstStyle/>
        <a:p>
          <a:endParaRPr lang="zh-CN" altLang="en-US" sz="1100"/>
        </a:p>
      </dgm:t>
    </dgm:pt>
    <dgm:pt modelId="{A354113A-5ECB-4084-9F86-1ED2280928F8}" type="sibTrans" cxnId="{C734E2CD-C2E4-4D6B-8236-F855FB864BE2}">
      <dgm:prSet/>
      <dgm:spPr/>
      <dgm:t>
        <a:bodyPr/>
        <a:lstStyle/>
        <a:p>
          <a:endParaRPr lang="zh-CN" altLang="en-US" sz="1100"/>
        </a:p>
      </dgm:t>
    </dgm:pt>
    <dgm:pt modelId="{3054888E-4201-49AC-A94E-4927CF611907}">
      <dgm:prSet custT="1"/>
      <dgm:spPr/>
      <dgm:t>
        <a:bodyPr/>
        <a:lstStyle/>
        <a:p>
          <a:pPr rtl="0"/>
          <a:r>
            <a:rPr lang="en-US" sz="2000" baseline="0" dirty="0"/>
            <a:t>06-</a:t>
          </a:r>
          <a:r>
            <a:rPr lang="zh-CN" sz="2000" baseline="0" dirty="0"/>
            <a:t>集成学习</a:t>
          </a:r>
          <a:endParaRPr lang="zh-CN" sz="2000" dirty="0"/>
        </a:p>
      </dgm:t>
    </dgm:pt>
    <dgm:pt modelId="{0B6641B2-DF52-40AF-A13A-4CB29D5E661D}" type="parTrans" cxnId="{E71F8105-F28C-4EEE-8FAE-AD581DD18BFF}">
      <dgm:prSet/>
      <dgm:spPr/>
      <dgm:t>
        <a:bodyPr/>
        <a:lstStyle/>
        <a:p>
          <a:endParaRPr lang="zh-CN" altLang="en-US" sz="1100"/>
        </a:p>
      </dgm:t>
    </dgm:pt>
    <dgm:pt modelId="{A0934586-6505-4615-AA43-80E3CA9CE9DC}" type="sibTrans" cxnId="{E71F8105-F28C-4EEE-8FAE-AD581DD18BFF}">
      <dgm:prSet/>
      <dgm:spPr/>
      <dgm:t>
        <a:bodyPr/>
        <a:lstStyle/>
        <a:p>
          <a:endParaRPr lang="zh-CN" altLang="en-US" sz="1100"/>
        </a:p>
      </dgm:t>
    </dgm:pt>
    <dgm:pt modelId="{5EB6C585-B2DB-4A40-AC94-BA418D36002F}">
      <dgm:prSet custT="1"/>
      <dgm:spPr/>
      <dgm:t>
        <a:bodyPr/>
        <a:lstStyle/>
        <a:p>
          <a:pPr rtl="0"/>
          <a:r>
            <a:rPr lang="en-US" sz="2000" baseline="0" dirty="0"/>
            <a:t>07-</a:t>
          </a:r>
          <a:r>
            <a:rPr lang="zh-CN" altLang="en-US" sz="2000" baseline="0" dirty="0"/>
            <a:t>泛化性分析</a:t>
          </a:r>
          <a:endParaRPr lang="zh-CN" sz="2000" dirty="0"/>
        </a:p>
      </dgm:t>
    </dgm:pt>
    <dgm:pt modelId="{EF27B40D-3095-4E57-96FA-B5B42FD2446A}" type="parTrans" cxnId="{1BF22AB3-1FB3-4E19-8822-4E7397863550}">
      <dgm:prSet/>
      <dgm:spPr/>
      <dgm:t>
        <a:bodyPr/>
        <a:lstStyle/>
        <a:p>
          <a:endParaRPr lang="zh-CN" altLang="en-US" sz="1100"/>
        </a:p>
      </dgm:t>
    </dgm:pt>
    <dgm:pt modelId="{DD746C6A-CBD0-4ABA-89BC-A7E21BF6CC76}" type="sibTrans" cxnId="{1BF22AB3-1FB3-4E19-8822-4E7397863550}">
      <dgm:prSet/>
      <dgm:spPr/>
      <dgm:t>
        <a:bodyPr/>
        <a:lstStyle/>
        <a:p>
          <a:endParaRPr lang="zh-CN" altLang="en-US" sz="1100"/>
        </a:p>
      </dgm:t>
    </dgm:pt>
    <dgm:pt modelId="{F0B676DF-FA92-45CA-B990-160E8B0B8B6B}">
      <dgm:prSet custT="1"/>
      <dgm:spPr/>
      <dgm:t>
        <a:bodyPr/>
        <a:lstStyle/>
        <a:p>
          <a:pPr rtl="0"/>
          <a:r>
            <a:rPr lang="en-US" sz="2000" baseline="0" dirty="0"/>
            <a:t>08-</a:t>
          </a:r>
          <a:r>
            <a:rPr lang="zh-CN" sz="2000" baseline="0" dirty="0"/>
            <a:t>聚类</a:t>
          </a:r>
          <a:endParaRPr lang="zh-CN" sz="2000" dirty="0"/>
        </a:p>
      </dgm:t>
    </dgm:pt>
    <dgm:pt modelId="{C527A878-7C51-4CCF-98DE-EA3611DC6F43}" type="parTrans" cxnId="{EC93800B-685E-4AC3-8B3C-7657667CD215}">
      <dgm:prSet/>
      <dgm:spPr/>
      <dgm:t>
        <a:bodyPr/>
        <a:lstStyle/>
        <a:p>
          <a:endParaRPr lang="zh-CN" altLang="en-US" sz="1100"/>
        </a:p>
      </dgm:t>
    </dgm:pt>
    <dgm:pt modelId="{A2745F8C-8D3D-4125-B64F-36CD52A60CE7}" type="sibTrans" cxnId="{EC93800B-685E-4AC3-8B3C-7657667CD215}">
      <dgm:prSet/>
      <dgm:spPr/>
      <dgm:t>
        <a:bodyPr/>
        <a:lstStyle/>
        <a:p>
          <a:endParaRPr lang="zh-CN" altLang="en-US" sz="1100"/>
        </a:p>
      </dgm:t>
    </dgm:pt>
    <dgm:pt modelId="{E1F93305-0FC9-4117-9978-C6A6B4A7BF46}">
      <dgm:prSet custT="1"/>
      <dgm:spPr/>
      <dgm:t>
        <a:bodyPr/>
        <a:lstStyle/>
        <a:p>
          <a:pPr rtl="0"/>
          <a:r>
            <a:rPr lang="en-US" sz="2000" baseline="0" dirty="0"/>
            <a:t>09-</a:t>
          </a:r>
          <a:r>
            <a:rPr lang="zh-CN" sz="2000" baseline="0" dirty="0"/>
            <a:t>降维</a:t>
          </a:r>
          <a:endParaRPr lang="zh-CN" sz="2000" dirty="0"/>
        </a:p>
      </dgm:t>
    </dgm:pt>
    <dgm:pt modelId="{78F5F683-0CF0-41E2-BE92-6256EC28C303}" type="parTrans" cxnId="{CFA40D2B-3D1B-49C0-A759-A6D6B0533446}">
      <dgm:prSet/>
      <dgm:spPr/>
      <dgm:t>
        <a:bodyPr/>
        <a:lstStyle/>
        <a:p>
          <a:endParaRPr lang="zh-CN" altLang="en-US" sz="1100"/>
        </a:p>
      </dgm:t>
    </dgm:pt>
    <dgm:pt modelId="{E2A19071-3EE1-4970-90D5-5BF0998AA8CA}" type="sibTrans" cxnId="{CFA40D2B-3D1B-49C0-A759-A6D6B0533446}">
      <dgm:prSet/>
      <dgm:spPr/>
      <dgm:t>
        <a:bodyPr/>
        <a:lstStyle/>
        <a:p>
          <a:endParaRPr lang="zh-CN" altLang="en-US" sz="1100"/>
        </a:p>
      </dgm:t>
    </dgm:pt>
    <dgm:pt modelId="{E0E21094-DDC4-4AD6-B470-B07A8ED37107}">
      <dgm:prSet custT="1"/>
      <dgm:spPr/>
      <dgm:t>
        <a:bodyPr/>
        <a:lstStyle/>
        <a:p>
          <a:pPr rtl="0"/>
          <a:r>
            <a:rPr lang="en-US" sz="2000" baseline="0" dirty="0"/>
            <a:t>10-</a:t>
          </a:r>
          <a:r>
            <a:rPr lang="zh-CN" altLang="en-US" sz="2000" baseline="0" dirty="0"/>
            <a:t>马尔科夫链蒙特卡罗法</a:t>
          </a:r>
          <a:endParaRPr lang="zh-CN" sz="2000" dirty="0"/>
        </a:p>
      </dgm:t>
    </dgm:pt>
    <dgm:pt modelId="{F4189659-E768-4542-9830-391D23DD8CAA}" type="parTrans" cxnId="{475EB381-03B2-4CE7-ADE2-016138992090}">
      <dgm:prSet/>
      <dgm:spPr/>
      <dgm:t>
        <a:bodyPr/>
        <a:lstStyle/>
        <a:p>
          <a:endParaRPr lang="zh-CN" altLang="en-US" sz="1100"/>
        </a:p>
      </dgm:t>
    </dgm:pt>
    <dgm:pt modelId="{0F1BA114-467D-4043-89EE-7A0BB51C0837}" type="sibTrans" cxnId="{475EB381-03B2-4CE7-ADE2-016138992090}">
      <dgm:prSet/>
      <dgm:spPr/>
      <dgm:t>
        <a:bodyPr/>
        <a:lstStyle/>
        <a:p>
          <a:endParaRPr lang="zh-CN" altLang="en-US" sz="1100"/>
        </a:p>
      </dgm:t>
    </dgm:pt>
    <dgm:pt modelId="{6A850C90-A242-489D-A733-089F5E31CB09}">
      <dgm:prSet custT="1"/>
      <dgm:spPr/>
      <dgm:t>
        <a:bodyPr/>
        <a:lstStyle/>
        <a:p>
          <a:pPr rtl="0"/>
          <a:r>
            <a:rPr lang="en-US" sz="2000" baseline="0" dirty="0"/>
            <a:t>1</a:t>
          </a:r>
          <a:r>
            <a:rPr lang="en-US" altLang="zh-CN" sz="2000" baseline="0" dirty="0"/>
            <a:t>1</a:t>
          </a:r>
          <a:r>
            <a:rPr lang="en-US" sz="2000" baseline="0" dirty="0"/>
            <a:t>-</a:t>
          </a:r>
          <a:r>
            <a:rPr lang="zh-CN" altLang="en-US" sz="2000" baseline="0" dirty="0"/>
            <a:t>神经网络与深度学习</a:t>
          </a:r>
          <a:endParaRPr lang="zh-CN" sz="2000" dirty="0"/>
        </a:p>
      </dgm:t>
    </dgm:pt>
    <dgm:pt modelId="{17E84C82-A2F7-42B9-8DE4-5B88026A9360}" type="parTrans" cxnId="{F5C52AA9-609A-46B0-A7FF-A3EBF9189A39}">
      <dgm:prSet/>
      <dgm:spPr/>
      <dgm:t>
        <a:bodyPr/>
        <a:lstStyle/>
        <a:p>
          <a:endParaRPr lang="zh-CN" altLang="en-US"/>
        </a:p>
      </dgm:t>
    </dgm:pt>
    <dgm:pt modelId="{39DC0B48-4F5F-46AE-B4FA-D106B0E881F4}" type="sibTrans" cxnId="{F5C52AA9-609A-46B0-A7FF-A3EBF9189A39}">
      <dgm:prSet/>
      <dgm:spPr/>
      <dgm:t>
        <a:bodyPr/>
        <a:lstStyle/>
        <a:p>
          <a:endParaRPr lang="zh-CN" altLang="en-US"/>
        </a:p>
      </dgm:t>
    </dgm:pt>
    <dgm:pt modelId="{7F12970E-4EEA-413A-A78A-1B96965CF1BC}" type="pres">
      <dgm:prSet presAssocID="{DD510D51-1B5B-4325-A522-AB22A3B2536E}" presName="diagram" presStyleCnt="0">
        <dgm:presLayoutVars>
          <dgm:dir/>
          <dgm:resizeHandles val="exact"/>
        </dgm:presLayoutVars>
      </dgm:prSet>
      <dgm:spPr/>
    </dgm:pt>
    <dgm:pt modelId="{6FD56D3B-CA83-4BE1-98F7-A7563AF53720}" type="pres">
      <dgm:prSet presAssocID="{32005506-C07E-41AE-945E-DD5A86D3B442}" presName="node" presStyleLbl="node1" presStyleIdx="0" presStyleCnt="11">
        <dgm:presLayoutVars>
          <dgm:bulletEnabled val="1"/>
        </dgm:presLayoutVars>
      </dgm:prSet>
      <dgm:spPr/>
    </dgm:pt>
    <dgm:pt modelId="{1AD939E9-2E5A-4A06-8B3C-30022B31323D}" type="pres">
      <dgm:prSet presAssocID="{81AF708A-DF1A-4242-9D6D-E4B51ABB168F}" presName="sibTrans" presStyleCnt="0"/>
      <dgm:spPr/>
    </dgm:pt>
    <dgm:pt modelId="{AE2482A7-213A-4ACE-B9BD-554796CF22AF}" type="pres">
      <dgm:prSet presAssocID="{C0DC428B-4511-4A0B-8981-CEA73BB4D5A5}" presName="node" presStyleLbl="node1" presStyleIdx="1" presStyleCnt="11">
        <dgm:presLayoutVars>
          <dgm:bulletEnabled val="1"/>
        </dgm:presLayoutVars>
      </dgm:prSet>
      <dgm:spPr/>
    </dgm:pt>
    <dgm:pt modelId="{AB492A06-4A99-47FD-A51C-374327371403}" type="pres">
      <dgm:prSet presAssocID="{7F247A8F-FDBC-4C16-92DD-FFB410EC27DA}" presName="sibTrans" presStyleCnt="0"/>
      <dgm:spPr/>
    </dgm:pt>
    <dgm:pt modelId="{36E6BA63-0B39-4937-BA6F-C140BF2EEFA2}" type="pres">
      <dgm:prSet presAssocID="{96805081-49B7-4C8E-8042-61B22CF3D9FC}" presName="node" presStyleLbl="node1" presStyleIdx="2" presStyleCnt="11">
        <dgm:presLayoutVars>
          <dgm:bulletEnabled val="1"/>
        </dgm:presLayoutVars>
      </dgm:prSet>
      <dgm:spPr/>
    </dgm:pt>
    <dgm:pt modelId="{89845319-195B-45E5-91DE-FE87D87F9793}" type="pres">
      <dgm:prSet presAssocID="{9F735C3B-7AB8-46C5-B4CD-83F66A3CA6F5}" presName="sibTrans" presStyleCnt="0"/>
      <dgm:spPr/>
    </dgm:pt>
    <dgm:pt modelId="{1E7C65FB-07C6-4942-BF91-E6EB9681B521}" type="pres">
      <dgm:prSet presAssocID="{0C013792-8007-4E93-9953-91102C0D9B8B}" presName="node" presStyleLbl="node1" presStyleIdx="3" presStyleCnt="11">
        <dgm:presLayoutVars>
          <dgm:bulletEnabled val="1"/>
        </dgm:presLayoutVars>
      </dgm:prSet>
      <dgm:spPr/>
    </dgm:pt>
    <dgm:pt modelId="{48F366D3-70F6-495B-B8F9-071C9210D794}" type="pres">
      <dgm:prSet presAssocID="{3A6D9285-7CBC-4A9D-9E44-A5F859743F1B}" presName="sibTrans" presStyleCnt="0"/>
      <dgm:spPr/>
    </dgm:pt>
    <dgm:pt modelId="{9A736BA8-568F-48B1-AE9A-9BCDE9B369D0}" type="pres">
      <dgm:prSet presAssocID="{68DD4898-BBF5-4BB4-BA42-90A6EC77F2AE}" presName="node" presStyleLbl="node1" presStyleIdx="4" presStyleCnt="11">
        <dgm:presLayoutVars>
          <dgm:bulletEnabled val="1"/>
        </dgm:presLayoutVars>
      </dgm:prSet>
      <dgm:spPr/>
    </dgm:pt>
    <dgm:pt modelId="{D7162095-9442-43AF-AAAD-0432C46E22F6}" type="pres">
      <dgm:prSet presAssocID="{A354113A-5ECB-4084-9F86-1ED2280928F8}" presName="sibTrans" presStyleCnt="0"/>
      <dgm:spPr/>
    </dgm:pt>
    <dgm:pt modelId="{F0B5EBBF-5F20-4250-9CE2-27BFBB468929}" type="pres">
      <dgm:prSet presAssocID="{3054888E-4201-49AC-A94E-4927CF611907}" presName="node" presStyleLbl="node1" presStyleIdx="5" presStyleCnt="11">
        <dgm:presLayoutVars>
          <dgm:bulletEnabled val="1"/>
        </dgm:presLayoutVars>
      </dgm:prSet>
      <dgm:spPr/>
    </dgm:pt>
    <dgm:pt modelId="{AAF7570D-8B38-4E52-B678-58AD7037D0C3}" type="pres">
      <dgm:prSet presAssocID="{A0934586-6505-4615-AA43-80E3CA9CE9DC}" presName="sibTrans" presStyleCnt="0"/>
      <dgm:spPr/>
    </dgm:pt>
    <dgm:pt modelId="{91BA35D9-81DA-4023-8DBF-8AD3D42C773B}" type="pres">
      <dgm:prSet presAssocID="{5EB6C585-B2DB-4A40-AC94-BA418D36002F}" presName="node" presStyleLbl="node1" presStyleIdx="6" presStyleCnt="11">
        <dgm:presLayoutVars>
          <dgm:bulletEnabled val="1"/>
        </dgm:presLayoutVars>
      </dgm:prSet>
      <dgm:spPr/>
    </dgm:pt>
    <dgm:pt modelId="{185E1BE1-6779-42E2-A0C3-4871CF852B04}" type="pres">
      <dgm:prSet presAssocID="{DD746C6A-CBD0-4ABA-89BC-A7E21BF6CC76}" presName="sibTrans" presStyleCnt="0"/>
      <dgm:spPr/>
    </dgm:pt>
    <dgm:pt modelId="{DE25FBA1-A61C-4C83-BE13-76904A0AB6A9}" type="pres">
      <dgm:prSet presAssocID="{F0B676DF-FA92-45CA-B990-160E8B0B8B6B}" presName="node" presStyleLbl="node1" presStyleIdx="7" presStyleCnt="11" custLinFactX="-112848" custLinFactY="19317" custLinFactNeighborX="-200000" custLinFactNeighborY="100000">
        <dgm:presLayoutVars>
          <dgm:bulletEnabled val="1"/>
        </dgm:presLayoutVars>
      </dgm:prSet>
      <dgm:spPr/>
    </dgm:pt>
    <dgm:pt modelId="{4C2044BF-A3B9-4ED3-AD81-D39E25B440B3}" type="pres">
      <dgm:prSet presAssocID="{A2745F8C-8D3D-4125-B64F-36CD52A60CE7}" presName="sibTrans" presStyleCnt="0"/>
      <dgm:spPr/>
    </dgm:pt>
    <dgm:pt modelId="{3A9B3185-68F4-42FD-97E6-A0EBE517FBE1}" type="pres">
      <dgm:prSet presAssocID="{E1F93305-0FC9-4117-9978-C6A6B4A7BF46}" presName="node" presStyleLbl="node1" presStyleIdx="8" presStyleCnt="11" custLinFactNeighborX="84655" custLinFactNeighborY="176">
        <dgm:presLayoutVars>
          <dgm:bulletEnabled val="1"/>
        </dgm:presLayoutVars>
      </dgm:prSet>
      <dgm:spPr/>
    </dgm:pt>
    <dgm:pt modelId="{814E2678-63C9-441E-B0F8-48230A88F309}" type="pres">
      <dgm:prSet presAssocID="{E2A19071-3EE1-4970-90D5-5BF0998AA8CA}" presName="sibTrans" presStyleCnt="0"/>
      <dgm:spPr/>
    </dgm:pt>
    <dgm:pt modelId="{A26D41CF-50E2-4C7D-B08A-3F78503216BF}" type="pres">
      <dgm:prSet presAssocID="{E0E21094-DDC4-4AD6-B470-B07A8ED37107}" presName="node" presStyleLbl="node1" presStyleIdx="9" presStyleCnt="11" custLinFactNeighborX="96583" custLinFactNeighborY="2650">
        <dgm:presLayoutVars>
          <dgm:bulletEnabled val="1"/>
        </dgm:presLayoutVars>
      </dgm:prSet>
      <dgm:spPr/>
    </dgm:pt>
    <dgm:pt modelId="{B10AB97D-4864-4ACF-933B-DB7B29BF76C4}" type="pres">
      <dgm:prSet presAssocID="{0F1BA114-467D-4043-89EE-7A0BB51C0837}" presName="sibTrans" presStyleCnt="0"/>
      <dgm:spPr/>
    </dgm:pt>
    <dgm:pt modelId="{2B9F5E58-4650-49B9-9A0D-B98FA788A00E}" type="pres">
      <dgm:prSet presAssocID="{6A850C90-A242-489D-A733-089F5E31CB09}" presName="node" presStyleLbl="node1" presStyleIdx="10" presStyleCnt="11" custLinFactY="-15955" custLinFactNeighborX="54652" custLinFactNeighborY="-100000">
        <dgm:presLayoutVars>
          <dgm:bulletEnabled val="1"/>
        </dgm:presLayoutVars>
      </dgm:prSet>
      <dgm:spPr/>
    </dgm:pt>
  </dgm:ptLst>
  <dgm:cxnLst>
    <dgm:cxn modelId="{F458F604-D67E-4C11-9526-E2AE6B43B951}" type="presOf" srcId="{68DD4898-BBF5-4BB4-BA42-90A6EC77F2AE}" destId="{9A736BA8-568F-48B1-AE9A-9BCDE9B369D0}" srcOrd="0" destOrd="0" presId="urn:microsoft.com/office/officeart/2005/8/layout/default"/>
    <dgm:cxn modelId="{E71F8105-F28C-4EEE-8FAE-AD581DD18BFF}" srcId="{DD510D51-1B5B-4325-A522-AB22A3B2536E}" destId="{3054888E-4201-49AC-A94E-4927CF611907}" srcOrd="5" destOrd="0" parTransId="{0B6641B2-DF52-40AF-A13A-4CB29D5E661D}" sibTransId="{A0934586-6505-4615-AA43-80E3CA9CE9DC}"/>
    <dgm:cxn modelId="{EC93800B-685E-4AC3-8B3C-7657667CD215}" srcId="{DD510D51-1B5B-4325-A522-AB22A3B2536E}" destId="{F0B676DF-FA92-45CA-B990-160E8B0B8B6B}" srcOrd="7" destOrd="0" parTransId="{C527A878-7C51-4CCF-98DE-EA3611DC6F43}" sibTransId="{A2745F8C-8D3D-4125-B64F-36CD52A60CE7}"/>
    <dgm:cxn modelId="{A945D915-9011-421B-8ECA-6629B4DB7BBC}" type="presOf" srcId="{32005506-C07E-41AE-945E-DD5A86D3B442}" destId="{6FD56D3B-CA83-4BE1-98F7-A7563AF53720}" srcOrd="0" destOrd="0" presId="urn:microsoft.com/office/officeart/2005/8/layout/default"/>
    <dgm:cxn modelId="{CFA40D2B-3D1B-49C0-A759-A6D6B0533446}" srcId="{DD510D51-1B5B-4325-A522-AB22A3B2536E}" destId="{E1F93305-0FC9-4117-9978-C6A6B4A7BF46}" srcOrd="8" destOrd="0" parTransId="{78F5F683-0CF0-41E2-BE92-6256EC28C303}" sibTransId="{E2A19071-3EE1-4970-90D5-5BF0998AA8CA}"/>
    <dgm:cxn modelId="{93140032-D5A8-40DD-B81C-02FA53E4A94C}" srcId="{DD510D51-1B5B-4325-A522-AB22A3B2536E}" destId="{0C013792-8007-4E93-9953-91102C0D9B8B}" srcOrd="3" destOrd="0" parTransId="{64FDE89B-7AB7-4625-A7DB-1138A766CBE5}" sibTransId="{3A6D9285-7CBC-4A9D-9E44-A5F859743F1B}"/>
    <dgm:cxn modelId="{AAA19E41-E49E-4492-AF1A-E65E94FE4AF2}" type="presOf" srcId="{DD510D51-1B5B-4325-A522-AB22A3B2536E}" destId="{7F12970E-4EEA-413A-A78A-1B96965CF1BC}" srcOrd="0" destOrd="0" presId="urn:microsoft.com/office/officeart/2005/8/layout/default"/>
    <dgm:cxn modelId="{D8774675-CF1B-4683-BD4C-174C027AB566}" srcId="{DD510D51-1B5B-4325-A522-AB22A3B2536E}" destId="{C0DC428B-4511-4A0B-8981-CEA73BB4D5A5}" srcOrd="1" destOrd="0" parTransId="{6BF26880-280E-43A8-A09D-D1025A6E2425}" sibTransId="{7F247A8F-FDBC-4C16-92DD-FFB410EC27DA}"/>
    <dgm:cxn modelId="{475EB381-03B2-4CE7-ADE2-016138992090}" srcId="{DD510D51-1B5B-4325-A522-AB22A3B2536E}" destId="{E0E21094-DDC4-4AD6-B470-B07A8ED37107}" srcOrd="9" destOrd="0" parTransId="{F4189659-E768-4542-9830-391D23DD8CAA}" sibTransId="{0F1BA114-467D-4043-89EE-7A0BB51C0837}"/>
    <dgm:cxn modelId="{9567E882-5FCA-4F1D-B272-524451B09CDA}" type="presOf" srcId="{3054888E-4201-49AC-A94E-4927CF611907}" destId="{F0B5EBBF-5F20-4250-9CE2-27BFBB468929}" srcOrd="0" destOrd="0" presId="urn:microsoft.com/office/officeart/2005/8/layout/default"/>
    <dgm:cxn modelId="{2DF39F91-4EB8-46B5-B537-7A349A6CB7CB}" type="presOf" srcId="{5EB6C585-B2DB-4A40-AC94-BA418D36002F}" destId="{91BA35D9-81DA-4023-8DBF-8AD3D42C773B}" srcOrd="0" destOrd="0" presId="urn:microsoft.com/office/officeart/2005/8/layout/default"/>
    <dgm:cxn modelId="{BA96A995-C843-4365-BD00-1850C312E028}" type="presOf" srcId="{6A850C90-A242-489D-A733-089F5E31CB09}" destId="{2B9F5E58-4650-49B9-9A0D-B98FA788A00E}" srcOrd="0" destOrd="0" presId="urn:microsoft.com/office/officeart/2005/8/layout/default"/>
    <dgm:cxn modelId="{3A7E239F-3924-407B-9A23-4939F179470E}" type="presOf" srcId="{E0E21094-DDC4-4AD6-B470-B07A8ED37107}" destId="{A26D41CF-50E2-4C7D-B08A-3F78503216BF}" srcOrd="0" destOrd="0" presId="urn:microsoft.com/office/officeart/2005/8/layout/default"/>
    <dgm:cxn modelId="{CFB9C2A4-2375-451D-81B5-7008A4D381BA}" type="presOf" srcId="{96805081-49B7-4C8E-8042-61B22CF3D9FC}" destId="{36E6BA63-0B39-4937-BA6F-C140BF2EEFA2}" srcOrd="0" destOrd="0" presId="urn:microsoft.com/office/officeart/2005/8/layout/default"/>
    <dgm:cxn modelId="{F5C52AA9-609A-46B0-A7FF-A3EBF9189A39}" srcId="{DD510D51-1B5B-4325-A522-AB22A3B2536E}" destId="{6A850C90-A242-489D-A733-089F5E31CB09}" srcOrd="10" destOrd="0" parTransId="{17E84C82-A2F7-42B9-8DE4-5B88026A9360}" sibTransId="{39DC0B48-4F5F-46AE-B4FA-D106B0E881F4}"/>
    <dgm:cxn modelId="{36DD89B0-46A3-45DD-8FAD-E436E0708566}" type="presOf" srcId="{C0DC428B-4511-4A0B-8981-CEA73BB4D5A5}" destId="{AE2482A7-213A-4ACE-B9BD-554796CF22AF}" srcOrd="0" destOrd="0" presId="urn:microsoft.com/office/officeart/2005/8/layout/default"/>
    <dgm:cxn modelId="{1BF22AB3-1FB3-4E19-8822-4E7397863550}" srcId="{DD510D51-1B5B-4325-A522-AB22A3B2536E}" destId="{5EB6C585-B2DB-4A40-AC94-BA418D36002F}" srcOrd="6" destOrd="0" parTransId="{EF27B40D-3095-4E57-96FA-B5B42FD2446A}" sibTransId="{DD746C6A-CBD0-4ABA-89BC-A7E21BF6CC76}"/>
    <dgm:cxn modelId="{D6E648B8-FA92-4008-9FB2-D6E901B434B1}" type="presOf" srcId="{F0B676DF-FA92-45CA-B990-160E8B0B8B6B}" destId="{DE25FBA1-A61C-4C83-BE13-76904A0AB6A9}" srcOrd="0" destOrd="0" presId="urn:microsoft.com/office/officeart/2005/8/layout/default"/>
    <dgm:cxn modelId="{C5B2B6C9-F59F-4B79-93A6-00CC9696CAA9}" type="presOf" srcId="{E1F93305-0FC9-4117-9978-C6A6B4A7BF46}" destId="{3A9B3185-68F4-42FD-97E6-A0EBE517FBE1}" srcOrd="0" destOrd="0" presId="urn:microsoft.com/office/officeart/2005/8/layout/default"/>
    <dgm:cxn modelId="{2D87C1CB-6A20-49ED-A27F-BF25D81CE4CF}" srcId="{DD510D51-1B5B-4325-A522-AB22A3B2536E}" destId="{96805081-49B7-4C8E-8042-61B22CF3D9FC}" srcOrd="2" destOrd="0" parTransId="{927349B6-7A9F-432B-8797-DD074E0DE2DF}" sibTransId="{9F735C3B-7AB8-46C5-B4CD-83F66A3CA6F5}"/>
    <dgm:cxn modelId="{C734E2CD-C2E4-4D6B-8236-F855FB864BE2}" srcId="{DD510D51-1B5B-4325-A522-AB22A3B2536E}" destId="{68DD4898-BBF5-4BB4-BA42-90A6EC77F2AE}" srcOrd="4" destOrd="0" parTransId="{225298DB-25F4-4DF4-8E66-C59A9D5D2B55}" sibTransId="{A354113A-5ECB-4084-9F86-1ED2280928F8}"/>
    <dgm:cxn modelId="{9C2E24DF-A6D1-4355-989A-17C1775C22EE}" srcId="{DD510D51-1B5B-4325-A522-AB22A3B2536E}" destId="{32005506-C07E-41AE-945E-DD5A86D3B442}" srcOrd="0" destOrd="0" parTransId="{0E13E573-2486-4B82-9F5F-B2C6689AE0FC}" sibTransId="{81AF708A-DF1A-4242-9D6D-E4B51ABB168F}"/>
    <dgm:cxn modelId="{CC2F9EFA-F90D-4C05-9F7E-085E95F20807}" type="presOf" srcId="{0C013792-8007-4E93-9953-91102C0D9B8B}" destId="{1E7C65FB-07C6-4942-BF91-E6EB9681B521}" srcOrd="0" destOrd="0" presId="urn:microsoft.com/office/officeart/2005/8/layout/default"/>
    <dgm:cxn modelId="{7098C3E6-21B7-4CAB-82E5-9CE17F841B67}" type="presParOf" srcId="{7F12970E-4EEA-413A-A78A-1B96965CF1BC}" destId="{6FD56D3B-CA83-4BE1-98F7-A7563AF53720}" srcOrd="0" destOrd="0" presId="urn:microsoft.com/office/officeart/2005/8/layout/default"/>
    <dgm:cxn modelId="{A1598AE9-01CB-49CC-821C-BC0740FF6238}" type="presParOf" srcId="{7F12970E-4EEA-413A-A78A-1B96965CF1BC}" destId="{1AD939E9-2E5A-4A06-8B3C-30022B31323D}" srcOrd="1" destOrd="0" presId="urn:microsoft.com/office/officeart/2005/8/layout/default"/>
    <dgm:cxn modelId="{7FDD0C92-B462-43C7-9660-B5E81E604755}" type="presParOf" srcId="{7F12970E-4EEA-413A-A78A-1B96965CF1BC}" destId="{AE2482A7-213A-4ACE-B9BD-554796CF22AF}" srcOrd="2" destOrd="0" presId="urn:microsoft.com/office/officeart/2005/8/layout/default"/>
    <dgm:cxn modelId="{9CDB7240-7364-40A7-B5B9-943FB2D87DAF}" type="presParOf" srcId="{7F12970E-4EEA-413A-A78A-1B96965CF1BC}" destId="{AB492A06-4A99-47FD-A51C-374327371403}" srcOrd="3" destOrd="0" presId="urn:microsoft.com/office/officeart/2005/8/layout/default"/>
    <dgm:cxn modelId="{D670E139-0F56-43A6-82F6-BA75AC8FF6A7}" type="presParOf" srcId="{7F12970E-4EEA-413A-A78A-1B96965CF1BC}" destId="{36E6BA63-0B39-4937-BA6F-C140BF2EEFA2}" srcOrd="4" destOrd="0" presId="urn:microsoft.com/office/officeart/2005/8/layout/default"/>
    <dgm:cxn modelId="{A9E24360-92E8-4773-8CD9-0EA05D929DBE}" type="presParOf" srcId="{7F12970E-4EEA-413A-A78A-1B96965CF1BC}" destId="{89845319-195B-45E5-91DE-FE87D87F9793}" srcOrd="5" destOrd="0" presId="urn:microsoft.com/office/officeart/2005/8/layout/default"/>
    <dgm:cxn modelId="{52688F05-A3A8-4C9C-B8C5-82B50F433028}" type="presParOf" srcId="{7F12970E-4EEA-413A-A78A-1B96965CF1BC}" destId="{1E7C65FB-07C6-4942-BF91-E6EB9681B521}" srcOrd="6" destOrd="0" presId="urn:microsoft.com/office/officeart/2005/8/layout/default"/>
    <dgm:cxn modelId="{CE654769-2C04-45CE-B8DA-4D1E5004CB35}" type="presParOf" srcId="{7F12970E-4EEA-413A-A78A-1B96965CF1BC}" destId="{48F366D3-70F6-495B-B8F9-071C9210D794}" srcOrd="7" destOrd="0" presId="urn:microsoft.com/office/officeart/2005/8/layout/default"/>
    <dgm:cxn modelId="{46E7EC27-5721-4B19-B365-F63BDCC3854F}" type="presParOf" srcId="{7F12970E-4EEA-413A-A78A-1B96965CF1BC}" destId="{9A736BA8-568F-48B1-AE9A-9BCDE9B369D0}" srcOrd="8" destOrd="0" presId="urn:microsoft.com/office/officeart/2005/8/layout/default"/>
    <dgm:cxn modelId="{B0929EF5-D63B-4F3E-8439-AA97E39C2FE2}" type="presParOf" srcId="{7F12970E-4EEA-413A-A78A-1B96965CF1BC}" destId="{D7162095-9442-43AF-AAAD-0432C46E22F6}" srcOrd="9" destOrd="0" presId="urn:microsoft.com/office/officeart/2005/8/layout/default"/>
    <dgm:cxn modelId="{0AC20823-5C10-4EAF-A963-8C29592B1DB3}" type="presParOf" srcId="{7F12970E-4EEA-413A-A78A-1B96965CF1BC}" destId="{F0B5EBBF-5F20-4250-9CE2-27BFBB468929}" srcOrd="10" destOrd="0" presId="urn:microsoft.com/office/officeart/2005/8/layout/default"/>
    <dgm:cxn modelId="{2CE0EF71-7577-4449-945D-D95E354DEBB7}" type="presParOf" srcId="{7F12970E-4EEA-413A-A78A-1B96965CF1BC}" destId="{AAF7570D-8B38-4E52-B678-58AD7037D0C3}" srcOrd="11" destOrd="0" presId="urn:microsoft.com/office/officeart/2005/8/layout/default"/>
    <dgm:cxn modelId="{0C210EF8-767A-4FC9-A5F3-8E8218DF372E}" type="presParOf" srcId="{7F12970E-4EEA-413A-A78A-1B96965CF1BC}" destId="{91BA35D9-81DA-4023-8DBF-8AD3D42C773B}" srcOrd="12" destOrd="0" presId="urn:microsoft.com/office/officeart/2005/8/layout/default"/>
    <dgm:cxn modelId="{5DF2AD7E-10E4-421D-8306-4368B3C17FBB}" type="presParOf" srcId="{7F12970E-4EEA-413A-A78A-1B96965CF1BC}" destId="{185E1BE1-6779-42E2-A0C3-4871CF852B04}" srcOrd="13" destOrd="0" presId="urn:microsoft.com/office/officeart/2005/8/layout/default"/>
    <dgm:cxn modelId="{606FD2DE-A4B4-4F0D-8BC6-63C6E2F614D7}" type="presParOf" srcId="{7F12970E-4EEA-413A-A78A-1B96965CF1BC}" destId="{DE25FBA1-A61C-4C83-BE13-76904A0AB6A9}" srcOrd="14" destOrd="0" presId="urn:microsoft.com/office/officeart/2005/8/layout/default"/>
    <dgm:cxn modelId="{0EA7DCB5-C383-4099-B72D-4A13CAC2A092}" type="presParOf" srcId="{7F12970E-4EEA-413A-A78A-1B96965CF1BC}" destId="{4C2044BF-A3B9-4ED3-AD81-D39E25B440B3}" srcOrd="15" destOrd="0" presId="urn:microsoft.com/office/officeart/2005/8/layout/default"/>
    <dgm:cxn modelId="{BD615092-B933-4C8E-9A1D-16136A128C25}" type="presParOf" srcId="{7F12970E-4EEA-413A-A78A-1B96965CF1BC}" destId="{3A9B3185-68F4-42FD-97E6-A0EBE517FBE1}" srcOrd="16" destOrd="0" presId="urn:microsoft.com/office/officeart/2005/8/layout/default"/>
    <dgm:cxn modelId="{3396FD7C-7938-4233-881C-7837CA455C28}" type="presParOf" srcId="{7F12970E-4EEA-413A-A78A-1B96965CF1BC}" destId="{814E2678-63C9-441E-B0F8-48230A88F309}" srcOrd="17" destOrd="0" presId="urn:microsoft.com/office/officeart/2005/8/layout/default"/>
    <dgm:cxn modelId="{0159473D-2043-4D22-9ACE-73DB5DF95C5F}" type="presParOf" srcId="{7F12970E-4EEA-413A-A78A-1B96965CF1BC}" destId="{A26D41CF-50E2-4C7D-B08A-3F78503216BF}" srcOrd="18" destOrd="0" presId="urn:microsoft.com/office/officeart/2005/8/layout/default"/>
    <dgm:cxn modelId="{B2DE7475-6F3F-4BF4-907E-9C785C9FC3D8}" type="presParOf" srcId="{7F12970E-4EEA-413A-A78A-1B96965CF1BC}" destId="{B10AB97D-4864-4ACF-933B-DB7B29BF76C4}" srcOrd="19" destOrd="0" presId="urn:microsoft.com/office/officeart/2005/8/layout/default"/>
    <dgm:cxn modelId="{383E4C14-1689-4CDC-90AF-8F3B3EFEEB2F}" type="presParOf" srcId="{7F12970E-4EEA-413A-A78A-1B96965CF1BC}" destId="{2B9F5E58-4650-49B9-9A0D-B98FA788A00E}"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56D3B-CA83-4BE1-98F7-A7563AF53720}">
      <dsp:nvSpPr>
        <dsp:cNvPr id="0" name=""/>
        <dsp:cNvSpPr/>
      </dsp:nvSpPr>
      <dsp:spPr>
        <a:xfrm>
          <a:off x="449640" y="2600"/>
          <a:ext cx="2462787" cy="147767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baseline="0" dirty="0"/>
            <a:t>01-</a:t>
          </a:r>
          <a:r>
            <a:rPr lang="zh-CN" sz="2000" kern="1200" baseline="0" dirty="0"/>
            <a:t>绪论</a:t>
          </a:r>
          <a:endParaRPr lang="zh-CN" sz="2000" kern="1200" dirty="0"/>
        </a:p>
      </dsp:txBody>
      <dsp:txXfrm>
        <a:off x="449640" y="2600"/>
        <a:ext cx="2462787" cy="1477672"/>
      </dsp:txXfrm>
    </dsp:sp>
    <dsp:sp modelId="{AE2482A7-213A-4ACE-B9BD-554796CF22AF}">
      <dsp:nvSpPr>
        <dsp:cNvPr id="0" name=""/>
        <dsp:cNvSpPr/>
      </dsp:nvSpPr>
      <dsp:spPr>
        <a:xfrm>
          <a:off x="3158706" y="2600"/>
          <a:ext cx="2462787" cy="147767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baseline="0" dirty="0"/>
            <a:t>02-</a:t>
          </a:r>
          <a:r>
            <a:rPr lang="zh-CN" altLang="en-US" sz="2000" kern="1200" baseline="0" dirty="0"/>
            <a:t>线性模型</a:t>
          </a:r>
          <a:endParaRPr lang="zh-CN" sz="2000" kern="1200" dirty="0"/>
        </a:p>
      </dsp:txBody>
      <dsp:txXfrm>
        <a:off x="3158706" y="2600"/>
        <a:ext cx="2462787" cy="1477672"/>
      </dsp:txXfrm>
    </dsp:sp>
    <dsp:sp modelId="{36E6BA63-0B39-4937-BA6F-C140BF2EEFA2}">
      <dsp:nvSpPr>
        <dsp:cNvPr id="0" name=""/>
        <dsp:cNvSpPr/>
      </dsp:nvSpPr>
      <dsp:spPr>
        <a:xfrm>
          <a:off x="5867772" y="2600"/>
          <a:ext cx="2462787" cy="147767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baseline="0" dirty="0"/>
            <a:t>03-</a:t>
          </a:r>
          <a:r>
            <a:rPr lang="zh-CN" altLang="en-US" sz="2000" kern="1200" baseline="0" dirty="0"/>
            <a:t>支持向量机</a:t>
          </a:r>
          <a:endParaRPr lang="zh-CN" sz="2000" kern="1200" dirty="0"/>
        </a:p>
      </dsp:txBody>
      <dsp:txXfrm>
        <a:off x="5867772" y="2600"/>
        <a:ext cx="2462787" cy="1477672"/>
      </dsp:txXfrm>
    </dsp:sp>
    <dsp:sp modelId="{1E7C65FB-07C6-4942-BF91-E6EB9681B521}">
      <dsp:nvSpPr>
        <dsp:cNvPr id="0" name=""/>
        <dsp:cNvSpPr/>
      </dsp:nvSpPr>
      <dsp:spPr>
        <a:xfrm>
          <a:off x="8576838" y="2600"/>
          <a:ext cx="2462787" cy="147767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baseline="0"/>
            <a:t>04-</a:t>
          </a:r>
          <a:r>
            <a:rPr lang="zh-CN" sz="2000" kern="1200" baseline="0"/>
            <a:t>决策树</a:t>
          </a:r>
          <a:endParaRPr lang="zh-CN" sz="2000" kern="1200"/>
        </a:p>
      </dsp:txBody>
      <dsp:txXfrm>
        <a:off x="8576838" y="2600"/>
        <a:ext cx="2462787" cy="1477672"/>
      </dsp:txXfrm>
    </dsp:sp>
    <dsp:sp modelId="{9A736BA8-568F-48B1-AE9A-9BCDE9B369D0}">
      <dsp:nvSpPr>
        <dsp:cNvPr id="0" name=""/>
        <dsp:cNvSpPr/>
      </dsp:nvSpPr>
      <dsp:spPr>
        <a:xfrm>
          <a:off x="449640" y="1726551"/>
          <a:ext cx="2462787" cy="147767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baseline="0" dirty="0"/>
            <a:t>05-</a:t>
          </a:r>
          <a:r>
            <a:rPr lang="zh-CN" sz="2000" kern="1200" baseline="0" dirty="0"/>
            <a:t>贝叶斯分类器</a:t>
          </a:r>
          <a:endParaRPr lang="zh-CN" sz="2000" kern="1200" dirty="0"/>
        </a:p>
      </dsp:txBody>
      <dsp:txXfrm>
        <a:off x="449640" y="1726551"/>
        <a:ext cx="2462787" cy="1477672"/>
      </dsp:txXfrm>
    </dsp:sp>
    <dsp:sp modelId="{F0B5EBBF-5F20-4250-9CE2-27BFBB468929}">
      <dsp:nvSpPr>
        <dsp:cNvPr id="0" name=""/>
        <dsp:cNvSpPr/>
      </dsp:nvSpPr>
      <dsp:spPr>
        <a:xfrm>
          <a:off x="3158706" y="1726551"/>
          <a:ext cx="2462787" cy="147767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baseline="0" dirty="0"/>
            <a:t>06-</a:t>
          </a:r>
          <a:r>
            <a:rPr lang="zh-CN" sz="2000" kern="1200" baseline="0" dirty="0"/>
            <a:t>集成学习</a:t>
          </a:r>
          <a:endParaRPr lang="zh-CN" sz="2000" kern="1200" dirty="0"/>
        </a:p>
      </dsp:txBody>
      <dsp:txXfrm>
        <a:off x="3158706" y="1726551"/>
        <a:ext cx="2462787" cy="1477672"/>
      </dsp:txXfrm>
    </dsp:sp>
    <dsp:sp modelId="{91BA35D9-81DA-4023-8DBF-8AD3D42C773B}">
      <dsp:nvSpPr>
        <dsp:cNvPr id="0" name=""/>
        <dsp:cNvSpPr/>
      </dsp:nvSpPr>
      <dsp:spPr>
        <a:xfrm>
          <a:off x="5867772" y="1726551"/>
          <a:ext cx="2462787" cy="147767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baseline="0" dirty="0"/>
            <a:t>07-</a:t>
          </a:r>
          <a:r>
            <a:rPr lang="zh-CN" altLang="en-US" sz="2000" kern="1200" baseline="0" dirty="0"/>
            <a:t>泛化性分析</a:t>
          </a:r>
          <a:endParaRPr lang="zh-CN" sz="2000" kern="1200" dirty="0"/>
        </a:p>
      </dsp:txBody>
      <dsp:txXfrm>
        <a:off x="5867772" y="1726551"/>
        <a:ext cx="2462787" cy="1477672"/>
      </dsp:txXfrm>
    </dsp:sp>
    <dsp:sp modelId="{DE25FBA1-A61C-4C83-BE13-76904A0AB6A9}">
      <dsp:nvSpPr>
        <dsp:cNvPr id="0" name=""/>
        <dsp:cNvSpPr/>
      </dsp:nvSpPr>
      <dsp:spPr>
        <a:xfrm>
          <a:off x="872058" y="3453102"/>
          <a:ext cx="2462787" cy="147767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baseline="0" dirty="0"/>
            <a:t>08-</a:t>
          </a:r>
          <a:r>
            <a:rPr lang="zh-CN" sz="2000" kern="1200" baseline="0" dirty="0"/>
            <a:t>聚类</a:t>
          </a:r>
          <a:endParaRPr lang="zh-CN" sz="2000" kern="1200" dirty="0"/>
        </a:p>
      </dsp:txBody>
      <dsp:txXfrm>
        <a:off x="872058" y="3453102"/>
        <a:ext cx="2462787" cy="1477672"/>
      </dsp:txXfrm>
    </dsp:sp>
    <dsp:sp modelId="{3A9B3185-68F4-42FD-97E6-A0EBE517FBE1}">
      <dsp:nvSpPr>
        <dsp:cNvPr id="0" name=""/>
        <dsp:cNvSpPr/>
      </dsp:nvSpPr>
      <dsp:spPr>
        <a:xfrm>
          <a:off x="3889046" y="3453102"/>
          <a:ext cx="2462787" cy="147767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baseline="0" dirty="0"/>
            <a:t>09-</a:t>
          </a:r>
          <a:r>
            <a:rPr lang="zh-CN" sz="2000" kern="1200" baseline="0" dirty="0"/>
            <a:t>降维</a:t>
          </a:r>
          <a:endParaRPr lang="zh-CN" sz="2000" kern="1200" dirty="0"/>
        </a:p>
      </dsp:txBody>
      <dsp:txXfrm>
        <a:off x="3889046" y="3453102"/>
        <a:ext cx="2462787" cy="1477672"/>
      </dsp:txXfrm>
    </dsp:sp>
    <dsp:sp modelId="{A26D41CF-50E2-4C7D-B08A-3F78503216BF}">
      <dsp:nvSpPr>
        <dsp:cNvPr id="0" name=""/>
        <dsp:cNvSpPr/>
      </dsp:nvSpPr>
      <dsp:spPr>
        <a:xfrm>
          <a:off x="6891873" y="3453102"/>
          <a:ext cx="2462787" cy="147767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baseline="0" dirty="0"/>
            <a:t>10-</a:t>
          </a:r>
          <a:r>
            <a:rPr lang="zh-CN" altLang="en-US" sz="2000" kern="1200" baseline="0" dirty="0"/>
            <a:t>马尔科夫链蒙特卡罗法</a:t>
          </a:r>
          <a:endParaRPr lang="zh-CN" sz="2000" kern="1200" dirty="0"/>
        </a:p>
      </dsp:txBody>
      <dsp:txXfrm>
        <a:off x="6891873" y="3453102"/>
        <a:ext cx="2462787" cy="1477672"/>
      </dsp:txXfrm>
    </dsp:sp>
    <dsp:sp modelId="{2B9F5E58-4650-49B9-9A0D-B98FA788A00E}">
      <dsp:nvSpPr>
        <dsp:cNvPr id="0" name=""/>
        <dsp:cNvSpPr/>
      </dsp:nvSpPr>
      <dsp:spPr>
        <a:xfrm>
          <a:off x="8568268" y="1737067"/>
          <a:ext cx="2462787" cy="147767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baseline="0" dirty="0"/>
            <a:t>1</a:t>
          </a:r>
          <a:r>
            <a:rPr lang="en-US" altLang="zh-CN" sz="2000" kern="1200" baseline="0" dirty="0"/>
            <a:t>1</a:t>
          </a:r>
          <a:r>
            <a:rPr lang="en-US" sz="2000" kern="1200" baseline="0" dirty="0"/>
            <a:t>-</a:t>
          </a:r>
          <a:r>
            <a:rPr lang="zh-CN" altLang="en-US" sz="2000" kern="1200" baseline="0" dirty="0"/>
            <a:t>神经网络与深度学习</a:t>
          </a:r>
          <a:endParaRPr lang="zh-CN" sz="2000" kern="1200" dirty="0"/>
        </a:p>
      </dsp:txBody>
      <dsp:txXfrm>
        <a:off x="8568268" y="1737067"/>
        <a:ext cx="2462787" cy="147767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anose="020B0604020202020204" pitchFamily="34" charset="0"/>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panose="020B0604020202020204" pitchFamily="34" charset="0"/>
              </a:defRPr>
            </a:lvl1pPr>
          </a:lstStyle>
          <a:p>
            <a:pPr>
              <a:defRPr/>
            </a:pPr>
            <a:fld id="{FC66F4E1-BDF5-418E-B8BD-215DB36AEFB5}" type="datetimeFigureOut">
              <a:rPr lang="zh-CN" altLang="en-US"/>
              <a:pPr>
                <a:defRPr/>
              </a:pPr>
              <a:t>2023/8/30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anose="020B0604020202020204" pitchFamily="34" charset="0"/>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2FCFD58F-0911-4001-A864-4FD2E6E2F612}" type="slidenum">
              <a:rPr lang="zh-CN" altLang="en-US"/>
              <a:pPr/>
              <a:t>‹#›</a:t>
            </a:fld>
            <a:endParaRPr lang="zh-CN" altLang="en-US"/>
          </a:p>
        </p:txBody>
      </p:sp>
    </p:spTree>
    <p:extLst>
      <p:ext uri="{BB962C8B-B14F-4D97-AF65-F5344CB8AC3E}">
        <p14:creationId xmlns:p14="http://schemas.microsoft.com/office/powerpoint/2010/main" val="33999080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cs typeface="Arial"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cs typeface="Arial" pitchFamily="34" charset="0"/>
              </a:defRPr>
            </a:lvl1pPr>
          </a:lstStyle>
          <a:p>
            <a:pPr>
              <a:defRPr/>
            </a:pPr>
            <a:fld id="{189D7B22-DCB6-432D-81CB-4148848D77A1}" type="datetime1">
              <a:rPr lang="en-US" altLang="zh-CN"/>
              <a:pPr>
                <a:defRPr/>
              </a:pPr>
              <a:t>8/30/2023</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zh-CN" altLang="zh-CN"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cs typeface="Arial"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3A8D4FC4-9C98-443D-9934-61CDAE2F9A46}" type="slidenum">
              <a:rPr lang="en-US" altLang="zh-CN"/>
              <a:pPr/>
              <a:t>‹#›</a:t>
            </a:fld>
            <a:endParaRPr lang="en-US" altLang="zh-CN"/>
          </a:p>
        </p:txBody>
      </p:sp>
    </p:spTree>
    <p:extLst>
      <p:ext uri="{BB962C8B-B14F-4D97-AF65-F5344CB8AC3E}">
        <p14:creationId xmlns:p14="http://schemas.microsoft.com/office/powerpoint/2010/main" val="187597262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ＭＳ Ｐゴシック" pitchFamily="34" charset="-128"/>
            </a:endParaRPr>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78F1E028-2A69-42A6-A1A8-D7D39C10947F}" type="slidenum">
              <a:rPr lang="en-US" altLang="zh-CN"/>
              <a:pPr/>
              <a:t>3</a:t>
            </a:fld>
            <a:endParaRPr lang="en-US" altLang="zh-CN"/>
          </a:p>
        </p:txBody>
      </p:sp>
    </p:spTree>
    <p:extLst>
      <p:ext uri="{BB962C8B-B14F-4D97-AF65-F5344CB8AC3E}">
        <p14:creationId xmlns:p14="http://schemas.microsoft.com/office/powerpoint/2010/main" val="3811426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ＭＳ Ｐゴシック" pitchFamily="34" charset="-128"/>
            </a:endParaRPr>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78F1E028-2A69-42A6-A1A8-D7D39C10947F}" type="slidenum">
              <a:rPr lang="en-US" altLang="zh-CN"/>
              <a:pPr/>
              <a:t>20</a:t>
            </a:fld>
            <a:endParaRPr lang="en-US" altLang="zh-CN"/>
          </a:p>
        </p:txBody>
      </p:sp>
    </p:spTree>
    <p:extLst>
      <p:ext uri="{BB962C8B-B14F-4D97-AF65-F5344CB8AC3E}">
        <p14:creationId xmlns:p14="http://schemas.microsoft.com/office/powerpoint/2010/main" val="2186266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ＭＳ Ｐゴシック" pitchFamily="34" charset="-128"/>
            </a:endParaRPr>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78F1E028-2A69-42A6-A1A8-D7D39C10947F}" type="slidenum">
              <a:rPr lang="en-US" altLang="zh-CN"/>
              <a:pPr/>
              <a:t>21</a:t>
            </a:fld>
            <a:endParaRPr lang="en-US" altLang="zh-CN"/>
          </a:p>
        </p:txBody>
      </p:sp>
    </p:spTree>
    <p:extLst>
      <p:ext uri="{BB962C8B-B14F-4D97-AF65-F5344CB8AC3E}">
        <p14:creationId xmlns:p14="http://schemas.microsoft.com/office/powerpoint/2010/main" val="2959686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ＭＳ Ｐゴシック" pitchFamily="34" charset="-128"/>
            </a:endParaRPr>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78F1E028-2A69-42A6-A1A8-D7D39C10947F}" type="slidenum">
              <a:rPr lang="en-US" altLang="zh-CN"/>
              <a:pPr/>
              <a:t>24</a:t>
            </a:fld>
            <a:endParaRPr lang="en-US" altLang="zh-CN"/>
          </a:p>
        </p:txBody>
      </p:sp>
    </p:spTree>
    <p:extLst>
      <p:ext uri="{BB962C8B-B14F-4D97-AF65-F5344CB8AC3E}">
        <p14:creationId xmlns:p14="http://schemas.microsoft.com/office/powerpoint/2010/main" val="3873716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ＭＳ Ｐゴシック" pitchFamily="34" charset="-128"/>
            </a:endParaRPr>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78F1E028-2A69-42A6-A1A8-D7D39C10947F}" type="slidenum">
              <a:rPr lang="en-US" altLang="zh-CN"/>
              <a:pPr/>
              <a:t>31</a:t>
            </a:fld>
            <a:endParaRPr lang="en-US" altLang="zh-CN"/>
          </a:p>
        </p:txBody>
      </p:sp>
    </p:spTree>
    <p:extLst>
      <p:ext uri="{BB962C8B-B14F-4D97-AF65-F5344CB8AC3E}">
        <p14:creationId xmlns:p14="http://schemas.microsoft.com/office/powerpoint/2010/main" val="1135409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ＭＳ Ｐゴシック" pitchFamily="34" charset="-128"/>
            </a:endParaRPr>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78F1E028-2A69-42A6-A1A8-D7D39C10947F}" type="slidenum">
              <a:rPr lang="en-US" altLang="zh-CN"/>
              <a:pPr/>
              <a:t>7</a:t>
            </a:fld>
            <a:endParaRPr lang="en-US" altLang="zh-CN"/>
          </a:p>
        </p:txBody>
      </p:sp>
    </p:spTree>
    <p:extLst>
      <p:ext uri="{BB962C8B-B14F-4D97-AF65-F5344CB8AC3E}">
        <p14:creationId xmlns:p14="http://schemas.microsoft.com/office/powerpoint/2010/main" val="3834358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ＭＳ Ｐゴシック" pitchFamily="34" charset="-128"/>
            </a:endParaRPr>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78F1E028-2A69-42A6-A1A8-D7D39C10947F}" type="slidenum">
              <a:rPr lang="en-US" altLang="zh-CN"/>
              <a:pPr/>
              <a:t>8</a:t>
            </a:fld>
            <a:endParaRPr lang="en-US" altLang="zh-CN"/>
          </a:p>
        </p:txBody>
      </p:sp>
    </p:spTree>
    <p:extLst>
      <p:ext uri="{BB962C8B-B14F-4D97-AF65-F5344CB8AC3E}">
        <p14:creationId xmlns:p14="http://schemas.microsoft.com/office/powerpoint/2010/main" val="1009426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ＭＳ Ｐゴシック" pitchFamily="34" charset="-128"/>
            </a:endParaRPr>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78F1E028-2A69-42A6-A1A8-D7D39C10947F}" type="slidenum">
              <a:rPr lang="en-US" altLang="zh-CN"/>
              <a:pPr/>
              <a:t>11</a:t>
            </a:fld>
            <a:endParaRPr lang="en-US" altLang="zh-CN"/>
          </a:p>
        </p:txBody>
      </p:sp>
    </p:spTree>
    <p:extLst>
      <p:ext uri="{BB962C8B-B14F-4D97-AF65-F5344CB8AC3E}">
        <p14:creationId xmlns:p14="http://schemas.microsoft.com/office/powerpoint/2010/main" val="105939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ＭＳ Ｐゴシック" pitchFamily="34" charset="-128"/>
            </a:endParaRPr>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78F1E028-2A69-42A6-A1A8-D7D39C10947F}" type="slidenum">
              <a:rPr lang="en-US" altLang="zh-CN"/>
              <a:pPr/>
              <a:t>15</a:t>
            </a:fld>
            <a:endParaRPr lang="en-US" altLang="zh-CN"/>
          </a:p>
        </p:txBody>
      </p:sp>
    </p:spTree>
    <p:extLst>
      <p:ext uri="{BB962C8B-B14F-4D97-AF65-F5344CB8AC3E}">
        <p14:creationId xmlns:p14="http://schemas.microsoft.com/office/powerpoint/2010/main" val="1400549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ＭＳ Ｐゴシック" pitchFamily="34" charset="-128"/>
            </a:endParaRPr>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78F1E028-2A69-42A6-A1A8-D7D39C10947F}" type="slidenum">
              <a:rPr lang="en-US" altLang="zh-CN"/>
              <a:pPr/>
              <a:t>16</a:t>
            </a:fld>
            <a:endParaRPr lang="en-US" altLang="zh-CN"/>
          </a:p>
        </p:txBody>
      </p:sp>
    </p:spTree>
    <p:extLst>
      <p:ext uri="{BB962C8B-B14F-4D97-AF65-F5344CB8AC3E}">
        <p14:creationId xmlns:p14="http://schemas.microsoft.com/office/powerpoint/2010/main" val="4139230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ＭＳ Ｐゴシック" pitchFamily="34" charset="-128"/>
            </a:endParaRPr>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78F1E028-2A69-42A6-A1A8-D7D39C10947F}" type="slidenum">
              <a:rPr lang="en-US" altLang="zh-CN"/>
              <a:pPr/>
              <a:t>17</a:t>
            </a:fld>
            <a:endParaRPr lang="en-US" altLang="zh-CN"/>
          </a:p>
        </p:txBody>
      </p:sp>
    </p:spTree>
    <p:extLst>
      <p:ext uri="{BB962C8B-B14F-4D97-AF65-F5344CB8AC3E}">
        <p14:creationId xmlns:p14="http://schemas.microsoft.com/office/powerpoint/2010/main" val="2102866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ＭＳ Ｐゴシック" pitchFamily="34" charset="-128"/>
            </a:endParaRPr>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78F1E028-2A69-42A6-A1A8-D7D39C10947F}" type="slidenum">
              <a:rPr lang="en-US" altLang="zh-CN"/>
              <a:pPr/>
              <a:t>18</a:t>
            </a:fld>
            <a:endParaRPr lang="en-US" altLang="zh-CN"/>
          </a:p>
        </p:txBody>
      </p:sp>
    </p:spTree>
    <p:extLst>
      <p:ext uri="{BB962C8B-B14F-4D97-AF65-F5344CB8AC3E}">
        <p14:creationId xmlns:p14="http://schemas.microsoft.com/office/powerpoint/2010/main" val="1179282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ＭＳ Ｐゴシック" pitchFamily="34" charset="-128"/>
            </a:endParaRPr>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fld id="{78F1E028-2A69-42A6-A1A8-D7D39C10947F}" type="slidenum">
              <a:rPr lang="en-US" altLang="zh-CN"/>
              <a:pPr/>
              <a:t>19</a:t>
            </a:fld>
            <a:endParaRPr lang="en-US" altLang="zh-CN"/>
          </a:p>
        </p:txBody>
      </p:sp>
    </p:spTree>
    <p:extLst>
      <p:ext uri="{BB962C8B-B14F-4D97-AF65-F5344CB8AC3E}">
        <p14:creationId xmlns:p14="http://schemas.microsoft.com/office/powerpoint/2010/main" val="2285685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r>
              <a:rPr lang="zh-CN" altLang="en-US"/>
              <a:t>第</a:t>
            </a:r>
            <a:r>
              <a:rPr lang="en-US" altLang="zh-CN"/>
              <a:t>1</a:t>
            </a:r>
            <a:r>
              <a:rPr lang="zh-CN" altLang="en-US"/>
              <a:t>章：课程概述</a:t>
            </a:r>
            <a:endParaRPr lang="zh-CN" altLang="zh-CN"/>
          </a:p>
        </p:txBody>
      </p:sp>
      <p:sp>
        <p:nvSpPr>
          <p:cNvPr id="5" name="Rectangle 5"/>
          <p:cNvSpPr>
            <a:spLocks noGrp="1" noChangeArrowheads="1"/>
          </p:cNvSpPr>
          <p:nvPr>
            <p:ph type="ftr" sz="quarter" idx="11"/>
          </p:nvPr>
        </p:nvSpPr>
        <p:spPr/>
        <p:txBody>
          <a:bodyPr/>
          <a:lstStyle>
            <a:lvl1pPr>
              <a:defRPr>
                <a:latin typeface="+mn-ea"/>
                <a:ea typeface="+mn-ea"/>
              </a:defRPr>
            </a:lvl1pPr>
          </a:lstStyle>
          <a:p>
            <a:pPr>
              <a:defRPr/>
            </a:pPr>
            <a:r>
              <a:rPr lang="en-US" altLang="zh-CN"/>
              <a:t>© </a:t>
            </a:r>
            <a:r>
              <a:rPr lang="zh-CN" altLang="en-US">
                <a:latin typeface="Arial Unicode MS" panose="020B0604020202020204" pitchFamily="34" charset="-122"/>
                <a:ea typeface="黑体" panose="02010609060101010101" pitchFamily="49" charset="-122"/>
              </a:rPr>
              <a:t>李凡 电子科技大学 信软学院</a:t>
            </a:r>
            <a:endParaRPr lang="zh-CN" altLang="zh-CN">
              <a:latin typeface="Arial Unicode MS" panose="020B0604020202020204" pitchFamily="34" charset="-122"/>
              <a:ea typeface="黑体" panose="02010609060101010101" pitchFamily="49" charset="-122"/>
            </a:endParaRPr>
          </a:p>
        </p:txBody>
      </p:sp>
      <p:sp>
        <p:nvSpPr>
          <p:cNvPr id="6" name="Rectangle 6"/>
          <p:cNvSpPr>
            <a:spLocks noGrp="1" noChangeArrowheads="1"/>
          </p:cNvSpPr>
          <p:nvPr>
            <p:ph type="sldNum" sz="quarter" idx="12"/>
          </p:nvPr>
        </p:nvSpPr>
        <p:spPr/>
        <p:txBody>
          <a:bodyPr/>
          <a:lstStyle>
            <a:lvl1pPr>
              <a:defRPr/>
            </a:lvl1pPr>
          </a:lstStyle>
          <a:p>
            <a:fld id="{F495B294-2BE4-45A8-AD88-F09F5F76C3BB}" type="slidenum">
              <a:rPr lang="en-US" altLang="zh-CN"/>
              <a:pPr/>
              <a:t>‹#›</a:t>
            </a:fld>
            <a:endParaRPr lang="en-US" altLang="zh-CN"/>
          </a:p>
        </p:txBody>
      </p:sp>
    </p:spTree>
    <p:extLst>
      <p:ext uri="{BB962C8B-B14F-4D97-AF65-F5344CB8AC3E}">
        <p14:creationId xmlns:p14="http://schemas.microsoft.com/office/powerpoint/2010/main" val="370811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r>
              <a:rPr lang="zh-CN" altLang="en-US"/>
              <a:t>第</a:t>
            </a:r>
            <a:r>
              <a:rPr lang="en-US" altLang="zh-CN"/>
              <a:t>1</a:t>
            </a:r>
            <a:r>
              <a:rPr lang="zh-CN" altLang="en-US"/>
              <a:t>章：课程概述</a:t>
            </a:r>
            <a:endParaRPr lang="zh-CN" altLang="zh-CN"/>
          </a:p>
        </p:txBody>
      </p:sp>
      <p:sp>
        <p:nvSpPr>
          <p:cNvPr id="5" name="Rectangle 5"/>
          <p:cNvSpPr>
            <a:spLocks noGrp="1" noChangeArrowheads="1"/>
          </p:cNvSpPr>
          <p:nvPr>
            <p:ph type="ftr" sz="quarter" idx="11"/>
          </p:nvPr>
        </p:nvSpPr>
        <p:spPr/>
        <p:txBody>
          <a:bodyPr/>
          <a:lstStyle>
            <a:lvl1pPr>
              <a:defRPr>
                <a:latin typeface="Arial" panose="020B0604020202020204" pitchFamily="34" charset="0"/>
                <a:ea typeface="ＭＳ Ｐゴシック" panose="020B0600070205080204" pitchFamily="34" charset="-128"/>
              </a:defRPr>
            </a:lvl1pPr>
          </a:lstStyle>
          <a:p>
            <a:pPr>
              <a:defRPr/>
            </a:pPr>
            <a:r>
              <a:rPr lang="en-US" altLang="zh-CN"/>
              <a:t>© </a:t>
            </a:r>
            <a:r>
              <a:rPr lang="zh-CN" altLang="en-US"/>
              <a:t>李凡 电子科技大学 信软学院</a:t>
            </a:r>
            <a:endParaRPr lang="zh-CN" altLang="zh-CN">
              <a:latin typeface="Arial Unicode MS" panose="020B0604020202020204" pitchFamily="34" charset="-122"/>
              <a:ea typeface="黑体" panose="02010609060101010101" pitchFamily="49" charset="-122"/>
            </a:endParaRPr>
          </a:p>
        </p:txBody>
      </p:sp>
      <p:sp>
        <p:nvSpPr>
          <p:cNvPr id="6" name="Rectangle 6"/>
          <p:cNvSpPr>
            <a:spLocks noGrp="1" noChangeArrowheads="1"/>
          </p:cNvSpPr>
          <p:nvPr>
            <p:ph type="sldNum" sz="quarter" idx="12"/>
          </p:nvPr>
        </p:nvSpPr>
        <p:spPr/>
        <p:txBody>
          <a:bodyPr/>
          <a:lstStyle>
            <a:lvl1pPr>
              <a:defRPr/>
            </a:lvl1pPr>
          </a:lstStyle>
          <a:p>
            <a:fld id="{FD17D32E-B099-42C0-825F-C38BF4B6E304}" type="slidenum">
              <a:rPr lang="en-US" altLang="zh-CN"/>
              <a:pPr/>
              <a:t>‹#›</a:t>
            </a:fld>
            <a:endParaRPr lang="en-US" altLang="zh-CN"/>
          </a:p>
        </p:txBody>
      </p:sp>
    </p:spTree>
    <p:extLst>
      <p:ext uri="{BB962C8B-B14F-4D97-AF65-F5344CB8AC3E}">
        <p14:creationId xmlns:p14="http://schemas.microsoft.com/office/powerpoint/2010/main" val="932949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r>
              <a:rPr lang="zh-CN" altLang="en-US"/>
              <a:t>第</a:t>
            </a:r>
            <a:r>
              <a:rPr lang="en-US" altLang="zh-CN"/>
              <a:t>1</a:t>
            </a:r>
            <a:r>
              <a:rPr lang="zh-CN" altLang="en-US"/>
              <a:t>章：课程概述</a:t>
            </a:r>
            <a:endParaRPr lang="zh-CN" altLang="zh-CN"/>
          </a:p>
        </p:txBody>
      </p:sp>
      <p:sp>
        <p:nvSpPr>
          <p:cNvPr id="5" name="Rectangle 5"/>
          <p:cNvSpPr>
            <a:spLocks noGrp="1" noChangeArrowheads="1"/>
          </p:cNvSpPr>
          <p:nvPr>
            <p:ph type="ftr" sz="quarter" idx="11"/>
          </p:nvPr>
        </p:nvSpPr>
        <p:spPr/>
        <p:txBody>
          <a:bodyPr/>
          <a:lstStyle>
            <a:lvl1pPr>
              <a:defRPr>
                <a:latin typeface="+mn-ea"/>
                <a:ea typeface="+mn-ea"/>
              </a:defRPr>
            </a:lvl1pPr>
          </a:lstStyle>
          <a:p>
            <a:pPr>
              <a:defRPr/>
            </a:pPr>
            <a:r>
              <a:rPr lang="en-US" altLang="zh-CN"/>
              <a:t>© </a:t>
            </a:r>
            <a:r>
              <a:rPr lang="zh-CN" altLang="en-US">
                <a:latin typeface="Arial Unicode MS" panose="020B0604020202020204" pitchFamily="34" charset="-122"/>
                <a:ea typeface="黑体" panose="02010609060101010101" pitchFamily="49" charset="-122"/>
              </a:rPr>
              <a:t>李凡 电子科技大学 信软学院</a:t>
            </a:r>
            <a:endParaRPr lang="zh-CN" altLang="zh-CN">
              <a:latin typeface="Arial Unicode MS" panose="020B0604020202020204" pitchFamily="34" charset="-122"/>
              <a:ea typeface="黑体" panose="02010609060101010101" pitchFamily="49" charset="-122"/>
            </a:endParaRPr>
          </a:p>
        </p:txBody>
      </p:sp>
      <p:sp>
        <p:nvSpPr>
          <p:cNvPr id="6" name="Rectangle 6"/>
          <p:cNvSpPr>
            <a:spLocks noGrp="1" noChangeArrowheads="1"/>
          </p:cNvSpPr>
          <p:nvPr>
            <p:ph type="sldNum" sz="quarter" idx="12"/>
          </p:nvPr>
        </p:nvSpPr>
        <p:spPr/>
        <p:txBody>
          <a:bodyPr/>
          <a:lstStyle>
            <a:lvl1pPr>
              <a:defRPr/>
            </a:lvl1pPr>
          </a:lstStyle>
          <a:p>
            <a:fld id="{B144D810-C0EB-4920-8501-F2D3C0042FFD}" type="slidenum">
              <a:rPr lang="en-US" altLang="zh-CN"/>
              <a:pPr/>
              <a:t>‹#›</a:t>
            </a:fld>
            <a:endParaRPr lang="en-US" altLang="zh-CN"/>
          </a:p>
        </p:txBody>
      </p:sp>
    </p:spTree>
    <p:extLst>
      <p:ext uri="{BB962C8B-B14F-4D97-AF65-F5344CB8AC3E}">
        <p14:creationId xmlns:p14="http://schemas.microsoft.com/office/powerpoint/2010/main" val="3108586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lipArt Placeholder 2"/>
          <p:cNvSpPr>
            <a:spLocks noGrp="1"/>
          </p:cNvSpPr>
          <p:nvPr>
            <p:ph type="clipArt" sz="half" idx="1"/>
          </p:nvPr>
        </p:nvSpPr>
        <p:spPr>
          <a:xfrm>
            <a:off x="609600" y="1600201"/>
            <a:ext cx="5384800" cy="4525963"/>
          </a:xfrm>
        </p:spPr>
        <p:txBody>
          <a:bodyPr/>
          <a:lstStyle/>
          <a:p>
            <a:pPr lvl="0"/>
            <a:endParaRPr lang="en-US" noProof="0"/>
          </a:p>
        </p:txBody>
      </p:sp>
      <p:sp>
        <p:nvSpPr>
          <p:cNvPr id="4" name="Text Placeholder 3"/>
          <p:cNvSpPr>
            <a:spLocks noGrp="1"/>
          </p:cNvSpPr>
          <p:nvPr>
            <p:ph type="body"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xfrm>
            <a:off x="812800" y="6510338"/>
            <a:ext cx="3048000" cy="252412"/>
          </a:xfrm>
        </p:spPr>
        <p:txBody>
          <a:bodyPr/>
          <a:lstStyle>
            <a:lvl1pPr>
              <a:defRPr/>
            </a:lvl1pPr>
          </a:lstStyle>
          <a:p>
            <a:pPr>
              <a:defRPr/>
            </a:pPr>
            <a:r>
              <a:rPr lang="zh-CN" altLang="en-US"/>
              <a:t>第</a:t>
            </a:r>
            <a:r>
              <a:rPr lang="en-US" altLang="zh-CN"/>
              <a:t>1</a:t>
            </a:r>
            <a:r>
              <a:rPr lang="zh-CN" altLang="en-US"/>
              <a:t>章：课程概述</a:t>
            </a:r>
            <a:endParaRPr lang="zh-CN" altLang="zh-CN" dirty="0"/>
          </a:p>
        </p:txBody>
      </p:sp>
      <p:sp>
        <p:nvSpPr>
          <p:cNvPr id="6" name="Rectangle 5"/>
          <p:cNvSpPr>
            <a:spLocks noGrp="1" noChangeArrowheads="1"/>
          </p:cNvSpPr>
          <p:nvPr>
            <p:ph type="ftr" sz="quarter" idx="11"/>
          </p:nvPr>
        </p:nvSpPr>
        <p:spPr>
          <a:xfrm>
            <a:off x="4775200" y="6508751"/>
            <a:ext cx="4064000" cy="250825"/>
          </a:xfrm>
        </p:spPr>
        <p:txBody>
          <a:bodyPr/>
          <a:lstStyle>
            <a:lvl1pPr>
              <a:defRPr baseline="0">
                <a:latin typeface="Arial Unicode MS" panose="020B0604020202020204" pitchFamily="34" charset="-122"/>
                <a:ea typeface="黑体" panose="02010609060101010101" pitchFamily="49" charset="-122"/>
              </a:defRPr>
            </a:lvl1pPr>
          </a:lstStyle>
          <a:p>
            <a:pPr>
              <a:defRPr/>
            </a:pPr>
            <a:r>
              <a:rPr lang="en-US" altLang="zh-CN"/>
              <a:t>© </a:t>
            </a:r>
            <a:r>
              <a:rPr lang="zh-CN" altLang="en-US"/>
              <a:t>李凡 电子科技大学 信软学院</a:t>
            </a:r>
            <a:endParaRPr lang="zh-CN" altLang="zh-CN"/>
          </a:p>
        </p:txBody>
      </p:sp>
      <p:sp>
        <p:nvSpPr>
          <p:cNvPr id="7" name="Rectangle 6"/>
          <p:cNvSpPr>
            <a:spLocks noGrp="1" noChangeArrowheads="1"/>
          </p:cNvSpPr>
          <p:nvPr>
            <p:ph type="sldNum" sz="quarter" idx="12"/>
          </p:nvPr>
        </p:nvSpPr>
        <p:spPr>
          <a:xfrm>
            <a:off x="10769600" y="6510338"/>
            <a:ext cx="812800" cy="252412"/>
          </a:xfrm>
        </p:spPr>
        <p:txBody>
          <a:bodyPr/>
          <a:lstStyle>
            <a:lvl1pPr>
              <a:defRPr/>
            </a:lvl1pPr>
          </a:lstStyle>
          <a:p>
            <a:fld id="{DAAE6970-4EF8-482B-A84F-6926202DC086}" type="slidenum">
              <a:rPr lang="en-US" altLang="zh-CN"/>
              <a:pPr/>
              <a:t>‹#›</a:t>
            </a:fld>
            <a:endParaRPr lang="en-US" altLang="zh-CN"/>
          </a:p>
        </p:txBody>
      </p:sp>
    </p:spTree>
    <p:extLst>
      <p:ext uri="{BB962C8B-B14F-4D97-AF65-F5344CB8AC3E}">
        <p14:creationId xmlns:p14="http://schemas.microsoft.com/office/powerpoint/2010/main" val="1091994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r>
              <a:rPr lang="zh-CN" altLang="en-US"/>
              <a:t>第</a:t>
            </a:r>
            <a:r>
              <a:rPr lang="en-US" altLang="zh-CN"/>
              <a:t>1</a:t>
            </a:r>
            <a:r>
              <a:rPr lang="zh-CN" altLang="en-US"/>
              <a:t>章：课程概述</a:t>
            </a:r>
          </a:p>
        </p:txBody>
      </p:sp>
      <p:sp>
        <p:nvSpPr>
          <p:cNvPr id="5" name="页脚占位符 4"/>
          <p:cNvSpPr>
            <a:spLocks noGrp="1"/>
          </p:cNvSpPr>
          <p:nvPr>
            <p:ph type="ftr" sz="quarter" idx="11"/>
          </p:nvPr>
        </p:nvSpPr>
        <p:spPr/>
        <p:txBody>
          <a:bodyPr/>
          <a:lstStyle>
            <a:lvl1pPr>
              <a:defRPr/>
            </a:lvl1pPr>
          </a:lstStyle>
          <a:p>
            <a:pPr>
              <a:defRPr/>
            </a:pPr>
            <a:r>
              <a:rPr lang="en-US" altLang="zh-CN"/>
              <a:t>© </a:t>
            </a:r>
            <a:r>
              <a:rPr lang="zh-CN" altLang="en-US"/>
              <a:t>李凡 电子科技大学 信软学院</a:t>
            </a:r>
          </a:p>
        </p:txBody>
      </p:sp>
      <p:sp>
        <p:nvSpPr>
          <p:cNvPr id="6" name="灯片编号占位符 5"/>
          <p:cNvSpPr>
            <a:spLocks noGrp="1"/>
          </p:cNvSpPr>
          <p:nvPr>
            <p:ph type="sldNum" sz="quarter" idx="12"/>
          </p:nvPr>
        </p:nvSpPr>
        <p:spPr/>
        <p:txBody>
          <a:bodyPr/>
          <a:lstStyle>
            <a:lvl1pPr>
              <a:defRPr/>
            </a:lvl1pPr>
          </a:lstStyle>
          <a:p>
            <a:fld id="{A13D5FD2-9B21-4250-BE5A-B48C79F0EEA4}" type="slidenum">
              <a:rPr lang="zh-CN" altLang="en-US"/>
              <a:pPr/>
              <a:t>‹#›</a:t>
            </a:fld>
            <a:endParaRPr lang="zh-CN" altLang="en-US"/>
          </a:p>
        </p:txBody>
      </p:sp>
    </p:spTree>
    <p:extLst>
      <p:ext uri="{BB962C8B-B14F-4D97-AF65-F5344CB8AC3E}">
        <p14:creationId xmlns:p14="http://schemas.microsoft.com/office/powerpoint/2010/main" val="2967177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r>
              <a:rPr lang="zh-CN" altLang="en-US"/>
              <a:t>第</a:t>
            </a:r>
            <a:r>
              <a:rPr lang="en-US" altLang="zh-CN"/>
              <a:t>1</a:t>
            </a:r>
            <a:r>
              <a:rPr lang="zh-CN" altLang="en-US"/>
              <a:t>章：课程概述</a:t>
            </a:r>
          </a:p>
        </p:txBody>
      </p:sp>
      <p:sp>
        <p:nvSpPr>
          <p:cNvPr id="5" name="页脚占位符 4"/>
          <p:cNvSpPr>
            <a:spLocks noGrp="1"/>
          </p:cNvSpPr>
          <p:nvPr>
            <p:ph type="ftr" sz="quarter" idx="11"/>
          </p:nvPr>
        </p:nvSpPr>
        <p:spPr/>
        <p:txBody>
          <a:bodyPr/>
          <a:lstStyle>
            <a:lvl1pPr>
              <a:defRPr/>
            </a:lvl1pPr>
          </a:lstStyle>
          <a:p>
            <a:pPr>
              <a:defRPr/>
            </a:pPr>
            <a:r>
              <a:rPr lang="en-US" altLang="zh-CN"/>
              <a:t>© </a:t>
            </a:r>
            <a:r>
              <a:rPr lang="zh-CN" altLang="en-US"/>
              <a:t>李凡 电子科技大学 信软学院</a:t>
            </a:r>
          </a:p>
        </p:txBody>
      </p:sp>
      <p:sp>
        <p:nvSpPr>
          <p:cNvPr id="6" name="灯片编号占位符 5"/>
          <p:cNvSpPr>
            <a:spLocks noGrp="1"/>
          </p:cNvSpPr>
          <p:nvPr>
            <p:ph type="sldNum" sz="quarter" idx="12"/>
          </p:nvPr>
        </p:nvSpPr>
        <p:spPr/>
        <p:txBody>
          <a:bodyPr/>
          <a:lstStyle>
            <a:lvl1pPr>
              <a:defRPr/>
            </a:lvl1pPr>
          </a:lstStyle>
          <a:p>
            <a:fld id="{5056E094-F4D4-4AC7-B2CE-6287CD8E1DCA}" type="slidenum">
              <a:rPr lang="zh-CN" altLang="en-US"/>
              <a:pPr/>
              <a:t>‹#›</a:t>
            </a:fld>
            <a:endParaRPr lang="zh-CN" altLang="en-US"/>
          </a:p>
        </p:txBody>
      </p:sp>
    </p:spTree>
    <p:extLst>
      <p:ext uri="{BB962C8B-B14F-4D97-AF65-F5344CB8AC3E}">
        <p14:creationId xmlns:p14="http://schemas.microsoft.com/office/powerpoint/2010/main" val="88872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r>
              <a:rPr lang="zh-CN" altLang="en-US"/>
              <a:t>第</a:t>
            </a:r>
            <a:r>
              <a:rPr lang="en-US" altLang="zh-CN"/>
              <a:t>1</a:t>
            </a:r>
            <a:r>
              <a:rPr lang="zh-CN" altLang="en-US"/>
              <a:t>章：课程概述</a:t>
            </a:r>
          </a:p>
        </p:txBody>
      </p:sp>
      <p:sp>
        <p:nvSpPr>
          <p:cNvPr id="5" name="页脚占位符 4"/>
          <p:cNvSpPr>
            <a:spLocks noGrp="1"/>
          </p:cNvSpPr>
          <p:nvPr>
            <p:ph type="ftr" sz="quarter" idx="11"/>
          </p:nvPr>
        </p:nvSpPr>
        <p:spPr/>
        <p:txBody>
          <a:bodyPr/>
          <a:lstStyle>
            <a:lvl1pPr>
              <a:defRPr/>
            </a:lvl1pPr>
          </a:lstStyle>
          <a:p>
            <a:pPr>
              <a:defRPr/>
            </a:pPr>
            <a:r>
              <a:rPr lang="en-US" altLang="zh-CN"/>
              <a:t>© </a:t>
            </a:r>
            <a:r>
              <a:rPr lang="zh-CN" altLang="en-US"/>
              <a:t>李凡 电子科技大学 信软学院</a:t>
            </a:r>
          </a:p>
        </p:txBody>
      </p:sp>
      <p:sp>
        <p:nvSpPr>
          <p:cNvPr id="6" name="灯片编号占位符 5"/>
          <p:cNvSpPr>
            <a:spLocks noGrp="1"/>
          </p:cNvSpPr>
          <p:nvPr>
            <p:ph type="sldNum" sz="quarter" idx="12"/>
          </p:nvPr>
        </p:nvSpPr>
        <p:spPr/>
        <p:txBody>
          <a:bodyPr/>
          <a:lstStyle>
            <a:lvl1pPr>
              <a:defRPr/>
            </a:lvl1pPr>
          </a:lstStyle>
          <a:p>
            <a:fld id="{D7B1266D-A82F-4D17-AA75-372005B4C1CD}" type="slidenum">
              <a:rPr lang="zh-CN" altLang="en-US"/>
              <a:pPr/>
              <a:t>‹#›</a:t>
            </a:fld>
            <a:endParaRPr lang="zh-CN" altLang="en-US"/>
          </a:p>
        </p:txBody>
      </p:sp>
    </p:spTree>
    <p:extLst>
      <p:ext uri="{BB962C8B-B14F-4D97-AF65-F5344CB8AC3E}">
        <p14:creationId xmlns:p14="http://schemas.microsoft.com/office/powerpoint/2010/main" val="2205056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r>
              <a:rPr lang="zh-CN" altLang="en-US"/>
              <a:t>第</a:t>
            </a:r>
            <a:r>
              <a:rPr lang="en-US" altLang="zh-CN"/>
              <a:t>1</a:t>
            </a:r>
            <a:r>
              <a:rPr lang="zh-CN" altLang="en-US"/>
              <a:t>章：课程概述</a:t>
            </a:r>
          </a:p>
        </p:txBody>
      </p:sp>
      <p:sp>
        <p:nvSpPr>
          <p:cNvPr id="6" name="页脚占位符 4"/>
          <p:cNvSpPr>
            <a:spLocks noGrp="1"/>
          </p:cNvSpPr>
          <p:nvPr>
            <p:ph type="ftr" sz="quarter" idx="11"/>
          </p:nvPr>
        </p:nvSpPr>
        <p:spPr/>
        <p:txBody>
          <a:bodyPr/>
          <a:lstStyle>
            <a:lvl1pPr>
              <a:defRPr/>
            </a:lvl1pPr>
          </a:lstStyle>
          <a:p>
            <a:pPr>
              <a:defRPr/>
            </a:pPr>
            <a:r>
              <a:rPr lang="en-US" altLang="zh-CN"/>
              <a:t>© </a:t>
            </a:r>
            <a:r>
              <a:rPr lang="zh-CN" altLang="en-US"/>
              <a:t>李凡 电子科技大学 信软学院</a:t>
            </a:r>
          </a:p>
        </p:txBody>
      </p:sp>
      <p:sp>
        <p:nvSpPr>
          <p:cNvPr id="7" name="灯片编号占位符 5"/>
          <p:cNvSpPr>
            <a:spLocks noGrp="1"/>
          </p:cNvSpPr>
          <p:nvPr>
            <p:ph type="sldNum" sz="quarter" idx="12"/>
          </p:nvPr>
        </p:nvSpPr>
        <p:spPr/>
        <p:txBody>
          <a:bodyPr/>
          <a:lstStyle>
            <a:lvl1pPr>
              <a:defRPr/>
            </a:lvl1pPr>
          </a:lstStyle>
          <a:p>
            <a:fld id="{7CDF3EAB-945F-46ED-B4F7-E0F46CA98AE8}" type="slidenum">
              <a:rPr lang="zh-CN" altLang="en-US"/>
              <a:pPr/>
              <a:t>‹#›</a:t>
            </a:fld>
            <a:endParaRPr lang="zh-CN" altLang="en-US"/>
          </a:p>
        </p:txBody>
      </p:sp>
    </p:spTree>
    <p:extLst>
      <p:ext uri="{BB962C8B-B14F-4D97-AF65-F5344CB8AC3E}">
        <p14:creationId xmlns:p14="http://schemas.microsoft.com/office/powerpoint/2010/main" val="2333715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r>
              <a:rPr lang="zh-CN" altLang="en-US"/>
              <a:t>第</a:t>
            </a:r>
            <a:r>
              <a:rPr lang="en-US" altLang="zh-CN"/>
              <a:t>1</a:t>
            </a:r>
            <a:r>
              <a:rPr lang="zh-CN" altLang="en-US"/>
              <a:t>章：课程概述</a:t>
            </a:r>
          </a:p>
        </p:txBody>
      </p:sp>
      <p:sp>
        <p:nvSpPr>
          <p:cNvPr id="8" name="页脚占位符 4"/>
          <p:cNvSpPr>
            <a:spLocks noGrp="1"/>
          </p:cNvSpPr>
          <p:nvPr>
            <p:ph type="ftr" sz="quarter" idx="11"/>
          </p:nvPr>
        </p:nvSpPr>
        <p:spPr/>
        <p:txBody>
          <a:bodyPr/>
          <a:lstStyle>
            <a:lvl1pPr>
              <a:defRPr/>
            </a:lvl1pPr>
          </a:lstStyle>
          <a:p>
            <a:pPr>
              <a:defRPr/>
            </a:pPr>
            <a:r>
              <a:rPr lang="en-US" altLang="zh-CN"/>
              <a:t>© </a:t>
            </a:r>
            <a:r>
              <a:rPr lang="zh-CN" altLang="en-US"/>
              <a:t>李凡 电子科技大学 信软学院</a:t>
            </a:r>
          </a:p>
        </p:txBody>
      </p:sp>
      <p:sp>
        <p:nvSpPr>
          <p:cNvPr id="9" name="灯片编号占位符 5"/>
          <p:cNvSpPr>
            <a:spLocks noGrp="1"/>
          </p:cNvSpPr>
          <p:nvPr>
            <p:ph type="sldNum" sz="quarter" idx="12"/>
          </p:nvPr>
        </p:nvSpPr>
        <p:spPr/>
        <p:txBody>
          <a:bodyPr/>
          <a:lstStyle>
            <a:lvl1pPr>
              <a:defRPr/>
            </a:lvl1pPr>
          </a:lstStyle>
          <a:p>
            <a:fld id="{D5B6353F-D69F-4022-A17F-5CD62E61C3DF}" type="slidenum">
              <a:rPr lang="zh-CN" altLang="en-US"/>
              <a:pPr/>
              <a:t>‹#›</a:t>
            </a:fld>
            <a:endParaRPr lang="zh-CN" altLang="en-US"/>
          </a:p>
        </p:txBody>
      </p:sp>
    </p:spTree>
    <p:extLst>
      <p:ext uri="{BB962C8B-B14F-4D97-AF65-F5344CB8AC3E}">
        <p14:creationId xmlns:p14="http://schemas.microsoft.com/office/powerpoint/2010/main" val="3677464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r>
              <a:rPr lang="zh-CN" altLang="en-US"/>
              <a:t>第</a:t>
            </a:r>
            <a:r>
              <a:rPr lang="en-US" altLang="zh-CN"/>
              <a:t>1</a:t>
            </a:r>
            <a:r>
              <a:rPr lang="zh-CN" altLang="en-US"/>
              <a:t>章：课程概述</a:t>
            </a:r>
          </a:p>
        </p:txBody>
      </p:sp>
      <p:sp>
        <p:nvSpPr>
          <p:cNvPr id="4" name="页脚占位符 4"/>
          <p:cNvSpPr>
            <a:spLocks noGrp="1"/>
          </p:cNvSpPr>
          <p:nvPr>
            <p:ph type="ftr" sz="quarter" idx="11"/>
          </p:nvPr>
        </p:nvSpPr>
        <p:spPr/>
        <p:txBody>
          <a:bodyPr/>
          <a:lstStyle>
            <a:lvl1pPr>
              <a:defRPr/>
            </a:lvl1pPr>
          </a:lstStyle>
          <a:p>
            <a:pPr>
              <a:defRPr/>
            </a:pPr>
            <a:r>
              <a:rPr lang="en-US" altLang="zh-CN"/>
              <a:t>© </a:t>
            </a:r>
            <a:r>
              <a:rPr lang="zh-CN" altLang="en-US"/>
              <a:t>李凡 电子科技大学 信软学院</a:t>
            </a:r>
          </a:p>
        </p:txBody>
      </p:sp>
      <p:sp>
        <p:nvSpPr>
          <p:cNvPr id="5" name="灯片编号占位符 5"/>
          <p:cNvSpPr>
            <a:spLocks noGrp="1"/>
          </p:cNvSpPr>
          <p:nvPr>
            <p:ph type="sldNum" sz="quarter" idx="12"/>
          </p:nvPr>
        </p:nvSpPr>
        <p:spPr/>
        <p:txBody>
          <a:bodyPr/>
          <a:lstStyle>
            <a:lvl1pPr>
              <a:defRPr/>
            </a:lvl1pPr>
          </a:lstStyle>
          <a:p>
            <a:fld id="{698178A9-8092-43F3-8D1A-79AF90AEC2AD}" type="slidenum">
              <a:rPr lang="zh-CN" altLang="en-US"/>
              <a:pPr/>
              <a:t>‹#›</a:t>
            </a:fld>
            <a:endParaRPr lang="zh-CN" altLang="en-US"/>
          </a:p>
        </p:txBody>
      </p:sp>
    </p:spTree>
    <p:extLst>
      <p:ext uri="{BB962C8B-B14F-4D97-AF65-F5344CB8AC3E}">
        <p14:creationId xmlns:p14="http://schemas.microsoft.com/office/powerpoint/2010/main" val="1355324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r>
              <a:rPr lang="zh-CN" altLang="en-US"/>
              <a:t>第</a:t>
            </a:r>
            <a:r>
              <a:rPr lang="en-US" altLang="zh-CN"/>
              <a:t>1</a:t>
            </a:r>
            <a:r>
              <a:rPr lang="zh-CN" altLang="en-US"/>
              <a:t>章：课程概述</a:t>
            </a:r>
          </a:p>
        </p:txBody>
      </p:sp>
      <p:sp>
        <p:nvSpPr>
          <p:cNvPr id="3" name="页脚占位符 4"/>
          <p:cNvSpPr>
            <a:spLocks noGrp="1"/>
          </p:cNvSpPr>
          <p:nvPr>
            <p:ph type="ftr" sz="quarter" idx="11"/>
          </p:nvPr>
        </p:nvSpPr>
        <p:spPr/>
        <p:txBody>
          <a:bodyPr/>
          <a:lstStyle>
            <a:lvl1pPr>
              <a:defRPr/>
            </a:lvl1pPr>
          </a:lstStyle>
          <a:p>
            <a:pPr>
              <a:defRPr/>
            </a:pPr>
            <a:r>
              <a:rPr lang="en-US" altLang="zh-CN"/>
              <a:t>© </a:t>
            </a:r>
            <a:r>
              <a:rPr lang="zh-CN" altLang="en-US"/>
              <a:t>李凡 电子科技大学 信软学院</a:t>
            </a:r>
          </a:p>
        </p:txBody>
      </p:sp>
      <p:sp>
        <p:nvSpPr>
          <p:cNvPr id="4" name="灯片编号占位符 5"/>
          <p:cNvSpPr>
            <a:spLocks noGrp="1"/>
          </p:cNvSpPr>
          <p:nvPr>
            <p:ph type="sldNum" sz="quarter" idx="12"/>
          </p:nvPr>
        </p:nvSpPr>
        <p:spPr/>
        <p:txBody>
          <a:bodyPr/>
          <a:lstStyle>
            <a:lvl1pPr>
              <a:defRPr/>
            </a:lvl1pPr>
          </a:lstStyle>
          <a:p>
            <a:fld id="{011491D0-5423-4976-B9C1-2B2B260C5C8A}" type="slidenum">
              <a:rPr lang="zh-CN" altLang="en-US"/>
              <a:pPr/>
              <a:t>‹#›</a:t>
            </a:fld>
            <a:endParaRPr lang="zh-CN" altLang="en-US"/>
          </a:p>
        </p:txBody>
      </p:sp>
    </p:spTree>
    <p:extLst>
      <p:ext uri="{BB962C8B-B14F-4D97-AF65-F5344CB8AC3E}">
        <p14:creationId xmlns:p14="http://schemas.microsoft.com/office/powerpoint/2010/main" val="3042725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atin typeface="黑体" panose="02010609060101010101" pitchFamily="49" charset="-122"/>
                <a:ea typeface="黑体" panose="02010609060101010101" pitchFamily="49" charset="-122"/>
              </a:defRPr>
            </a:lvl1pPr>
          </a:lstStyle>
          <a:p>
            <a:r>
              <a:rPr lang="en-US" dirty="0"/>
              <a:t>Click to edit Master title style</a:t>
            </a:r>
          </a:p>
        </p:txBody>
      </p:sp>
      <p:sp>
        <p:nvSpPr>
          <p:cNvPr id="3" name="Content Placeholder 2"/>
          <p:cNvSpPr>
            <a:spLocks noGrp="1"/>
          </p:cNvSpPr>
          <p:nvPr>
            <p:ph idx="1"/>
          </p:nvPr>
        </p:nvSpPr>
        <p:spPr/>
        <p:txBody>
          <a:bodyPr/>
          <a:lstStyle>
            <a:lvl1pPr indent="-360000">
              <a:defRPr/>
            </a:lvl1pPr>
            <a:lvl2pPr indent="-360000">
              <a:defRPr/>
            </a:lvl2pPr>
            <a:lvl3pPr indent="-360000">
              <a:defRPr/>
            </a:lvl3pPr>
            <a:lvl4pPr indent="-360000">
              <a:defRPr/>
            </a:lvl4pPr>
            <a:lvl5pPr indent="-36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a:defRPr/>
            </a:lvl1pPr>
          </a:lstStyle>
          <a:p>
            <a:pPr>
              <a:defRPr/>
            </a:pPr>
            <a:r>
              <a:rPr lang="zh-CN" altLang="en-US"/>
              <a:t>第</a:t>
            </a:r>
            <a:r>
              <a:rPr lang="en-US" altLang="zh-CN"/>
              <a:t>1</a:t>
            </a:r>
            <a:r>
              <a:rPr lang="zh-CN" altLang="en-US"/>
              <a:t>章：课程概述</a:t>
            </a:r>
            <a:endParaRPr lang="zh-CN" altLang="zh-CN"/>
          </a:p>
        </p:txBody>
      </p:sp>
      <p:sp>
        <p:nvSpPr>
          <p:cNvPr id="5" name="Rectangle 5"/>
          <p:cNvSpPr>
            <a:spLocks noGrp="1" noChangeArrowheads="1"/>
          </p:cNvSpPr>
          <p:nvPr>
            <p:ph type="ftr" sz="quarter" idx="11"/>
          </p:nvPr>
        </p:nvSpPr>
        <p:spPr/>
        <p:txBody>
          <a:bodyPr/>
          <a:lstStyle>
            <a:lvl1pPr>
              <a:defRPr baseline="0">
                <a:latin typeface="Arial" panose="020B0604020202020204" pitchFamily="34" charset="0"/>
                <a:ea typeface="黑体" panose="02010609060101010101" pitchFamily="49" charset="-122"/>
              </a:defRPr>
            </a:lvl1pPr>
          </a:lstStyle>
          <a:p>
            <a:pPr>
              <a:defRPr/>
            </a:pPr>
            <a:r>
              <a:rPr lang="en-US" altLang="zh-CN"/>
              <a:t>© </a:t>
            </a:r>
            <a:r>
              <a:rPr lang="zh-CN" altLang="en-US"/>
              <a:t>李凡 电子科技大学 信软学院</a:t>
            </a:r>
            <a:endParaRPr lang="zh-CN" altLang="zh-CN">
              <a:latin typeface="Arial Unicode MS" panose="020B0604020202020204" pitchFamily="34" charset="-122"/>
            </a:endParaRPr>
          </a:p>
        </p:txBody>
      </p:sp>
      <p:sp>
        <p:nvSpPr>
          <p:cNvPr id="6" name="Rectangle 6"/>
          <p:cNvSpPr>
            <a:spLocks noGrp="1" noChangeArrowheads="1"/>
          </p:cNvSpPr>
          <p:nvPr>
            <p:ph type="sldNum" sz="quarter" idx="12"/>
          </p:nvPr>
        </p:nvSpPr>
        <p:spPr/>
        <p:txBody>
          <a:bodyPr/>
          <a:lstStyle>
            <a:lvl1pPr>
              <a:defRPr/>
            </a:lvl1pPr>
          </a:lstStyle>
          <a:p>
            <a:fld id="{11A9C550-273C-4C99-9CF5-EBD8F75FBAC1}" type="slidenum">
              <a:rPr lang="en-US" altLang="zh-CN"/>
              <a:pPr/>
              <a:t>‹#›</a:t>
            </a:fld>
            <a:endParaRPr lang="en-US" altLang="zh-CN"/>
          </a:p>
        </p:txBody>
      </p:sp>
    </p:spTree>
    <p:extLst>
      <p:ext uri="{BB962C8B-B14F-4D97-AF65-F5344CB8AC3E}">
        <p14:creationId xmlns:p14="http://schemas.microsoft.com/office/powerpoint/2010/main" val="35979942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r>
              <a:rPr lang="zh-CN" altLang="en-US"/>
              <a:t>第</a:t>
            </a:r>
            <a:r>
              <a:rPr lang="en-US" altLang="zh-CN"/>
              <a:t>1</a:t>
            </a:r>
            <a:r>
              <a:rPr lang="zh-CN" altLang="en-US"/>
              <a:t>章：课程概述</a:t>
            </a:r>
          </a:p>
        </p:txBody>
      </p:sp>
      <p:sp>
        <p:nvSpPr>
          <p:cNvPr id="6" name="页脚占位符 4"/>
          <p:cNvSpPr>
            <a:spLocks noGrp="1"/>
          </p:cNvSpPr>
          <p:nvPr>
            <p:ph type="ftr" sz="quarter" idx="11"/>
          </p:nvPr>
        </p:nvSpPr>
        <p:spPr/>
        <p:txBody>
          <a:bodyPr/>
          <a:lstStyle>
            <a:lvl1pPr>
              <a:defRPr/>
            </a:lvl1pPr>
          </a:lstStyle>
          <a:p>
            <a:pPr>
              <a:defRPr/>
            </a:pPr>
            <a:r>
              <a:rPr lang="en-US" altLang="zh-CN"/>
              <a:t>© </a:t>
            </a:r>
            <a:r>
              <a:rPr lang="zh-CN" altLang="en-US"/>
              <a:t>李凡 电子科技大学 信软学院</a:t>
            </a:r>
          </a:p>
        </p:txBody>
      </p:sp>
      <p:sp>
        <p:nvSpPr>
          <p:cNvPr id="7" name="灯片编号占位符 5"/>
          <p:cNvSpPr>
            <a:spLocks noGrp="1"/>
          </p:cNvSpPr>
          <p:nvPr>
            <p:ph type="sldNum" sz="quarter" idx="12"/>
          </p:nvPr>
        </p:nvSpPr>
        <p:spPr/>
        <p:txBody>
          <a:bodyPr/>
          <a:lstStyle>
            <a:lvl1pPr>
              <a:defRPr/>
            </a:lvl1pPr>
          </a:lstStyle>
          <a:p>
            <a:fld id="{CF1DE2BB-DCC7-4974-A674-C7F3404917C5}" type="slidenum">
              <a:rPr lang="zh-CN" altLang="en-US"/>
              <a:pPr/>
              <a:t>‹#›</a:t>
            </a:fld>
            <a:endParaRPr lang="zh-CN" altLang="en-US"/>
          </a:p>
        </p:txBody>
      </p:sp>
    </p:spTree>
    <p:extLst>
      <p:ext uri="{BB962C8B-B14F-4D97-AF65-F5344CB8AC3E}">
        <p14:creationId xmlns:p14="http://schemas.microsoft.com/office/powerpoint/2010/main" val="31159851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r>
              <a:rPr lang="zh-CN" altLang="en-US"/>
              <a:t>第</a:t>
            </a:r>
            <a:r>
              <a:rPr lang="en-US" altLang="zh-CN"/>
              <a:t>1</a:t>
            </a:r>
            <a:r>
              <a:rPr lang="zh-CN" altLang="en-US"/>
              <a:t>章：课程概述</a:t>
            </a:r>
          </a:p>
        </p:txBody>
      </p:sp>
      <p:sp>
        <p:nvSpPr>
          <p:cNvPr id="6" name="页脚占位符 4"/>
          <p:cNvSpPr>
            <a:spLocks noGrp="1"/>
          </p:cNvSpPr>
          <p:nvPr>
            <p:ph type="ftr" sz="quarter" idx="11"/>
          </p:nvPr>
        </p:nvSpPr>
        <p:spPr/>
        <p:txBody>
          <a:bodyPr/>
          <a:lstStyle>
            <a:lvl1pPr>
              <a:defRPr/>
            </a:lvl1pPr>
          </a:lstStyle>
          <a:p>
            <a:pPr>
              <a:defRPr/>
            </a:pPr>
            <a:r>
              <a:rPr lang="en-US" altLang="zh-CN"/>
              <a:t>© </a:t>
            </a:r>
            <a:r>
              <a:rPr lang="zh-CN" altLang="en-US"/>
              <a:t>李凡 电子科技大学 信软学院</a:t>
            </a:r>
          </a:p>
        </p:txBody>
      </p:sp>
      <p:sp>
        <p:nvSpPr>
          <p:cNvPr id="7" name="灯片编号占位符 5"/>
          <p:cNvSpPr>
            <a:spLocks noGrp="1"/>
          </p:cNvSpPr>
          <p:nvPr>
            <p:ph type="sldNum" sz="quarter" idx="12"/>
          </p:nvPr>
        </p:nvSpPr>
        <p:spPr/>
        <p:txBody>
          <a:bodyPr/>
          <a:lstStyle>
            <a:lvl1pPr>
              <a:defRPr/>
            </a:lvl1pPr>
          </a:lstStyle>
          <a:p>
            <a:fld id="{373F05D0-B5D3-4357-A1D7-3EC2E910072B}" type="slidenum">
              <a:rPr lang="zh-CN" altLang="en-US"/>
              <a:pPr/>
              <a:t>‹#›</a:t>
            </a:fld>
            <a:endParaRPr lang="zh-CN" altLang="en-US"/>
          </a:p>
        </p:txBody>
      </p:sp>
    </p:spTree>
    <p:extLst>
      <p:ext uri="{BB962C8B-B14F-4D97-AF65-F5344CB8AC3E}">
        <p14:creationId xmlns:p14="http://schemas.microsoft.com/office/powerpoint/2010/main" val="31457835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r>
              <a:rPr lang="zh-CN" altLang="en-US"/>
              <a:t>第</a:t>
            </a:r>
            <a:r>
              <a:rPr lang="en-US" altLang="zh-CN"/>
              <a:t>1</a:t>
            </a:r>
            <a:r>
              <a:rPr lang="zh-CN" altLang="en-US"/>
              <a:t>章：课程概述</a:t>
            </a:r>
          </a:p>
        </p:txBody>
      </p:sp>
      <p:sp>
        <p:nvSpPr>
          <p:cNvPr id="5" name="页脚占位符 4"/>
          <p:cNvSpPr>
            <a:spLocks noGrp="1"/>
          </p:cNvSpPr>
          <p:nvPr>
            <p:ph type="ftr" sz="quarter" idx="11"/>
          </p:nvPr>
        </p:nvSpPr>
        <p:spPr/>
        <p:txBody>
          <a:bodyPr/>
          <a:lstStyle>
            <a:lvl1pPr>
              <a:defRPr/>
            </a:lvl1pPr>
          </a:lstStyle>
          <a:p>
            <a:pPr>
              <a:defRPr/>
            </a:pPr>
            <a:r>
              <a:rPr lang="en-US" altLang="zh-CN"/>
              <a:t>© </a:t>
            </a:r>
            <a:r>
              <a:rPr lang="zh-CN" altLang="en-US"/>
              <a:t>李凡 电子科技大学 信软学院</a:t>
            </a:r>
          </a:p>
        </p:txBody>
      </p:sp>
      <p:sp>
        <p:nvSpPr>
          <p:cNvPr id="6" name="灯片编号占位符 5"/>
          <p:cNvSpPr>
            <a:spLocks noGrp="1"/>
          </p:cNvSpPr>
          <p:nvPr>
            <p:ph type="sldNum" sz="quarter" idx="12"/>
          </p:nvPr>
        </p:nvSpPr>
        <p:spPr/>
        <p:txBody>
          <a:bodyPr/>
          <a:lstStyle>
            <a:lvl1pPr>
              <a:defRPr/>
            </a:lvl1pPr>
          </a:lstStyle>
          <a:p>
            <a:fld id="{0AF304BF-248D-44E2-8C30-E70A7F36D56F}" type="slidenum">
              <a:rPr lang="zh-CN" altLang="en-US"/>
              <a:pPr/>
              <a:t>‹#›</a:t>
            </a:fld>
            <a:endParaRPr lang="zh-CN" altLang="en-US"/>
          </a:p>
        </p:txBody>
      </p:sp>
    </p:spTree>
    <p:extLst>
      <p:ext uri="{BB962C8B-B14F-4D97-AF65-F5344CB8AC3E}">
        <p14:creationId xmlns:p14="http://schemas.microsoft.com/office/powerpoint/2010/main" val="34454911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r>
              <a:rPr lang="zh-CN" altLang="en-US"/>
              <a:t>第</a:t>
            </a:r>
            <a:r>
              <a:rPr lang="en-US" altLang="zh-CN"/>
              <a:t>1</a:t>
            </a:r>
            <a:r>
              <a:rPr lang="zh-CN" altLang="en-US"/>
              <a:t>章：课程概述</a:t>
            </a:r>
          </a:p>
        </p:txBody>
      </p:sp>
      <p:sp>
        <p:nvSpPr>
          <p:cNvPr id="5" name="页脚占位符 4"/>
          <p:cNvSpPr>
            <a:spLocks noGrp="1"/>
          </p:cNvSpPr>
          <p:nvPr>
            <p:ph type="ftr" sz="quarter" idx="11"/>
          </p:nvPr>
        </p:nvSpPr>
        <p:spPr/>
        <p:txBody>
          <a:bodyPr/>
          <a:lstStyle>
            <a:lvl1pPr>
              <a:defRPr/>
            </a:lvl1pPr>
          </a:lstStyle>
          <a:p>
            <a:pPr>
              <a:defRPr/>
            </a:pPr>
            <a:r>
              <a:rPr lang="en-US" altLang="zh-CN"/>
              <a:t>© </a:t>
            </a:r>
            <a:r>
              <a:rPr lang="zh-CN" altLang="en-US"/>
              <a:t>李凡 电子科技大学 信软学院</a:t>
            </a:r>
          </a:p>
        </p:txBody>
      </p:sp>
      <p:sp>
        <p:nvSpPr>
          <p:cNvPr id="6" name="灯片编号占位符 5"/>
          <p:cNvSpPr>
            <a:spLocks noGrp="1"/>
          </p:cNvSpPr>
          <p:nvPr>
            <p:ph type="sldNum" sz="quarter" idx="12"/>
          </p:nvPr>
        </p:nvSpPr>
        <p:spPr/>
        <p:txBody>
          <a:bodyPr/>
          <a:lstStyle>
            <a:lvl1pPr>
              <a:defRPr/>
            </a:lvl1pPr>
          </a:lstStyle>
          <a:p>
            <a:fld id="{5168E55F-B0CE-4BFA-AB48-9657AED80A4A}" type="slidenum">
              <a:rPr lang="zh-CN" altLang="en-US"/>
              <a:pPr/>
              <a:t>‹#›</a:t>
            </a:fld>
            <a:endParaRPr lang="zh-CN" altLang="en-US"/>
          </a:p>
        </p:txBody>
      </p:sp>
    </p:spTree>
    <p:extLst>
      <p:ext uri="{BB962C8B-B14F-4D97-AF65-F5344CB8AC3E}">
        <p14:creationId xmlns:p14="http://schemas.microsoft.com/office/powerpoint/2010/main" val="3565733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r>
              <a:rPr lang="zh-CN" altLang="en-US"/>
              <a:t>第</a:t>
            </a:r>
            <a:r>
              <a:rPr lang="en-US" altLang="zh-CN"/>
              <a:t>1</a:t>
            </a:r>
            <a:r>
              <a:rPr lang="zh-CN" altLang="en-US"/>
              <a:t>章：课程概述</a:t>
            </a:r>
            <a:endParaRPr lang="zh-CN" altLang="zh-CN"/>
          </a:p>
        </p:txBody>
      </p:sp>
      <p:sp>
        <p:nvSpPr>
          <p:cNvPr id="5" name="Rectangle 5"/>
          <p:cNvSpPr>
            <a:spLocks noGrp="1" noChangeArrowheads="1"/>
          </p:cNvSpPr>
          <p:nvPr>
            <p:ph type="ftr" sz="quarter" idx="11"/>
          </p:nvPr>
        </p:nvSpPr>
        <p:spPr/>
        <p:txBody>
          <a:bodyPr/>
          <a:lstStyle>
            <a:lvl1pPr>
              <a:defRPr>
                <a:latin typeface="Arial" panose="020B0604020202020204" pitchFamily="34" charset="0"/>
                <a:ea typeface="ＭＳ Ｐゴシック" panose="020B0600070205080204" pitchFamily="34" charset="-128"/>
              </a:defRPr>
            </a:lvl1pPr>
          </a:lstStyle>
          <a:p>
            <a:pPr>
              <a:defRPr/>
            </a:pPr>
            <a:r>
              <a:rPr lang="en-US" altLang="zh-CN"/>
              <a:t>© </a:t>
            </a:r>
            <a:r>
              <a:rPr lang="zh-CN" altLang="en-US"/>
              <a:t>李凡 电子科技大学 信软学院</a:t>
            </a:r>
            <a:endParaRPr lang="zh-CN" altLang="zh-CN">
              <a:latin typeface="Arial Unicode MS" panose="020B0604020202020204" pitchFamily="34" charset="-122"/>
              <a:ea typeface="黑体" panose="02010609060101010101" pitchFamily="49" charset="-122"/>
            </a:endParaRPr>
          </a:p>
        </p:txBody>
      </p:sp>
      <p:sp>
        <p:nvSpPr>
          <p:cNvPr id="6" name="Rectangle 6"/>
          <p:cNvSpPr>
            <a:spLocks noGrp="1" noChangeArrowheads="1"/>
          </p:cNvSpPr>
          <p:nvPr>
            <p:ph type="sldNum" sz="quarter" idx="12"/>
          </p:nvPr>
        </p:nvSpPr>
        <p:spPr/>
        <p:txBody>
          <a:bodyPr/>
          <a:lstStyle>
            <a:lvl1pPr>
              <a:defRPr/>
            </a:lvl1pPr>
          </a:lstStyle>
          <a:p>
            <a:fld id="{ABB0F6F5-E5E8-45A3-B064-3A02B20CACA0}" type="slidenum">
              <a:rPr lang="en-US" altLang="zh-CN"/>
              <a:pPr/>
              <a:t>‹#›</a:t>
            </a:fld>
            <a:endParaRPr lang="en-US" altLang="zh-CN"/>
          </a:p>
        </p:txBody>
      </p:sp>
    </p:spTree>
    <p:extLst>
      <p:ext uri="{BB962C8B-B14F-4D97-AF65-F5344CB8AC3E}">
        <p14:creationId xmlns:p14="http://schemas.microsoft.com/office/powerpoint/2010/main" val="3158447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r>
              <a:rPr lang="zh-CN" altLang="en-US"/>
              <a:t>第</a:t>
            </a:r>
            <a:r>
              <a:rPr lang="en-US" altLang="zh-CN"/>
              <a:t>1</a:t>
            </a:r>
            <a:r>
              <a:rPr lang="zh-CN" altLang="en-US"/>
              <a:t>章：课程概述</a:t>
            </a:r>
            <a:endParaRPr lang="zh-CN" altLang="zh-CN"/>
          </a:p>
        </p:txBody>
      </p:sp>
      <p:sp>
        <p:nvSpPr>
          <p:cNvPr id="6" name="Rectangle 5"/>
          <p:cNvSpPr>
            <a:spLocks noGrp="1" noChangeArrowheads="1"/>
          </p:cNvSpPr>
          <p:nvPr>
            <p:ph type="ftr" sz="quarter" idx="11"/>
          </p:nvPr>
        </p:nvSpPr>
        <p:spPr/>
        <p:txBody>
          <a:bodyPr/>
          <a:lstStyle>
            <a:lvl1pPr>
              <a:defRPr>
                <a:latin typeface="Arial" panose="020B0604020202020204" pitchFamily="34" charset="0"/>
                <a:ea typeface="ＭＳ Ｐゴシック" panose="020B0600070205080204" pitchFamily="34" charset="-128"/>
              </a:defRPr>
            </a:lvl1pPr>
          </a:lstStyle>
          <a:p>
            <a:pPr>
              <a:defRPr/>
            </a:pPr>
            <a:r>
              <a:rPr lang="en-US" altLang="zh-CN"/>
              <a:t>© </a:t>
            </a:r>
            <a:r>
              <a:rPr lang="zh-CN" altLang="en-US"/>
              <a:t>李凡 电子科技大学 信软学院</a:t>
            </a:r>
            <a:endParaRPr lang="zh-CN" altLang="zh-CN">
              <a:latin typeface="Arial Unicode MS" panose="020B0604020202020204" pitchFamily="34" charset="-122"/>
              <a:ea typeface="黑体" panose="02010609060101010101" pitchFamily="49" charset="-122"/>
            </a:endParaRPr>
          </a:p>
        </p:txBody>
      </p:sp>
      <p:sp>
        <p:nvSpPr>
          <p:cNvPr id="7" name="Rectangle 6"/>
          <p:cNvSpPr>
            <a:spLocks noGrp="1" noChangeArrowheads="1"/>
          </p:cNvSpPr>
          <p:nvPr>
            <p:ph type="sldNum" sz="quarter" idx="12"/>
          </p:nvPr>
        </p:nvSpPr>
        <p:spPr/>
        <p:txBody>
          <a:bodyPr/>
          <a:lstStyle>
            <a:lvl1pPr>
              <a:defRPr/>
            </a:lvl1pPr>
          </a:lstStyle>
          <a:p>
            <a:fld id="{8110943F-D55C-46B6-990E-5F76D99F398E}" type="slidenum">
              <a:rPr lang="en-US" altLang="zh-CN"/>
              <a:pPr/>
              <a:t>‹#›</a:t>
            </a:fld>
            <a:endParaRPr lang="en-US" altLang="zh-CN"/>
          </a:p>
        </p:txBody>
      </p:sp>
    </p:spTree>
    <p:extLst>
      <p:ext uri="{BB962C8B-B14F-4D97-AF65-F5344CB8AC3E}">
        <p14:creationId xmlns:p14="http://schemas.microsoft.com/office/powerpoint/2010/main" val="1699932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a:lvl1pPr>
          </a:lstStyle>
          <a:p>
            <a:pPr>
              <a:defRPr/>
            </a:pPr>
            <a:r>
              <a:rPr lang="zh-CN" altLang="en-US"/>
              <a:t>第</a:t>
            </a:r>
            <a:r>
              <a:rPr lang="en-US" altLang="zh-CN"/>
              <a:t>1</a:t>
            </a:r>
            <a:r>
              <a:rPr lang="zh-CN" altLang="en-US"/>
              <a:t>章：课程概述</a:t>
            </a:r>
            <a:endParaRPr lang="zh-CN" altLang="zh-CN"/>
          </a:p>
        </p:txBody>
      </p:sp>
      <p:sp>
        <p:nvSpPr>
          <p:cNvPr id="8" name="Rectangle 5"/>
          <p:cNvSpPr>
            <a:spLocks noGrp="1" noChangeArrowheads="1"/>
          </p:cNvSpPr>
          <p:nvPr>
            <p:ph type="ftr" sz="quarter" idx="11"/>
          </p:nvPr>
        </p:nvSpPr>
        <p:spPr/>
        <p:txBody>
          <a:bodyPr/>
          <a:lstStyle>
            <a:lvl1pPr>
              <a:defRPr>
                <a:latin typeface="Arial" panose="020B0604020202020204" pitchFamily="34" charset="0"/>
                <a:ea typeface="ＭＳ Ｐゴシック" panose="020B0600070205080204" pitchFamily="34" charset="-128"/>
              </a:defRPr>
            </a:lvl1pPr>
          </a:lstStyle>
          <a:p>
            <a:pPr>
              <a:defRPr/>
            </a:pPr>
            <a:r>
              <a:rPr lang="en-US" altLang="zh-CN"/>
              <a:t>© </a:t>
            </a:r>
            <a:r>
              <a:rPr lang="zh-CN" altLang="en-US"/>
              <a:t>李凡 电子科技大学 信软学院</a:t>
            </a:r>
            <a:endParaRPr lang="zh-CN" altLang="zh-CN">
              <a:latin typeface="Arial Unicode MS" panose="020B0604020202020204" pitchFamily="34" charset="-122"/>
              <a:ea typeface="黑体" panose="02010609060101010101" pitchFamily="49" charset="-122"/>
            </a:endParaRPr>
          </a:p>
        </p:txBody>
      </p:sp>
      <p:sp>
        <p:nvSpPr>
          <p:cNvPr id="9" name="Rectangle 6"/>
          <p:cNvSpPr>
            <a:spLocks noGrp="1" noChangeArrowheads="1"/>
          </p:cNvSpPr>
          <p:nvPr>
            <p:ph type="sldNum" sz="quarter" idx="12"/>
          </p:nvPr>
        </p:nvSpPr>
        <p:spPr/>
        <p:txBody>
          <a:bodyPr/>
          <a:lstStyle>
            <a:lvl1pPr>
              <a:defRPr/>
            </a:lvl1pPr>
          </a:lstStyle>
          <a:p>
            <a:fld id="{DCA662C0-0B57-4F56-AA78-401242A6378A}" type="slidenum">
              <a:rPr lang="en-US" altLang="zh-CN"/>
              <a:pPr/>
              <a:t>‹#›</a:t>
            </a:fld>
            <a:endParaRPr lang="en-US" altLang="zh-CN"/>
          </a:p>
        </p:txBody>
      </p:sp>
    </p:spTree>
    <p:extLst>
      <p:ext uri="{BB962C8B-B14F-4D97-AF65-F5344CB8AC3E}">
        <p14:creationId xmlns:p14="http://schemas.microsoft.com/office/powerpoint/2010/main" val="4243076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4"/>
          <p:cNvSpPr>
            <a:spLocks noGrp="1" noChangeArrowheads="1"/>
          </p:cNvSpPr>
          <p:nvPr>
            <p:ph type="dt" sz="half" idx="10"/>
          </p:nvPr>
        </p:nvSpPr>
        <p:spPr/>
        <p:txBody>
          <a:bodyPr/>
          <a:lstStyle>
            <a:lvl1pPr>
              <a:defRPr/>
            </a:lvl1pPr>
          </a:lstStyle>
          <a:p>
            <a:pPr>
              <a:defRPr/>
            </a:pPr>
            <a:r>
              <a:rPr lang="zh-CN" altLang="en-US"/>
              <a:t>第</a:t>
            </a:r>
            <a:r>
              <a:rPr lang="en-US" altLang="zh-CN"/>
              <a:t>1</a:t>
            </a:r>
            <a:r>
              <a:rPr lang="zh-CN" altLang="en-US"/>
              <a:t>章：课程概述</a:t>
            </a:r>
            <a:endParaRPr lang="zh-CN" altLang="zh-CN"/>
          </a:p>
        </p:txBody>
      </p:sp>
      <p:sp>
        <p:nvSpPr>
          <p:cNvPr id="4" name="Rectangle 5"/>
          <p:cNvSpPr>
            <a:spLocks noGrp="1" noChangeArrowheads="1"/>
          </p:cNvSpPr>
          <p:nvPr>
            <p:ph type="ftr" sz="quarter" idx="11"/>
          </p:nvPr>
        </p:nvSpPr>
        <p:spPr/>
        <p:txBody>
          <a:bodyPr/>
          <a:lstStyle>
            <a:lvl1pPr>
              <a:defRPr>
                <a:latin typeface="Arial" panose="020B0604020202020204" pitchFamily="34" charset="0"/>
                <a:ea typeface="ＭＳ Ｐゴシック" panose="020B0600070205080204" pitchFamily="34" charset="-128"/>
              </a:defRPr>
            </a:lvl1pPr>
          </a:lstStyle>
          <a:p>
            <a:pPr>
              <a:defRPr/>
            </a:pPr>
            <a:r>
              <a:rPr lang="en-US" altLang="zh-CN"/>
              <a:t>© </a:t>
            </a:r>
            <a:r>
              <a:rPr lang="zh-CN" altLang="en-US"/>
              <a:t>李凡 电子科技大学 信软学院</a:t>
            </a:r>
            <a:endParaRPr lang="zh-CN" altLang="zh-CN">
              <a:latin typeface="Arial Unicode MS" panose="020B0604020202020204" pitchFamily="34" charset="-122"/>
              <a:ea typeface="黑体" panose="02010609060101010101" pitchFamily="49" charset="-122"/>
            </a:endParaRPr>
          </a:p>
        </p:txBody>
      </p:sp>
      <p:sp>
        <p:nvSpPr>
          <p:cNvPr id="5" name="Rectangle 6"/>
          <p:cNvSpPr>
            <a:spLocks noGrp="1" noChangeArrowheads="1"/>
          </p:cNvSpPr>
          <p:nvPr>
            <p:ph type="sldNum" sz="quarter" idx="12"/>
          </p:nvPr>
        </p:nvSpPr>
        <p:spPr/>
        <p:txBody>
          <a:bodyPr/>
          <a:lstStyle>
            <a:lvl1pPr>
              <a:defRPr/>
            </a:lvl1pPr>
          </a:lstStyle>
          <a:p>
            <a:fld id="{C609F623-4B78-4134-8828-0A902B7C1D19}" type="slidenum">
              <a:rPr lang="en-US" altLang="zh-CN"/>
              <a:pPr/>
              <a:t>‹#›</a:t>
            </a:fld>
            <a:endParaRPr lang="en-US" altLang="zh-CN"/>
          </a:p>
        </p:txBody>
      </p:sp>
    </p:spTree>
    <p:extLst>
      <p:ext uri="{BB962C8B-B14F-4D97-AF65-F5344CB8AC3E}">
        <p14:creationId xmlns:p14="http://schemas.microsoft.com/office/powerpoint/2010/main" val="3386802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3"/>
          <p:cNvSpPr>
            <a:spLocks noGrp="1" noChangeArrowheads="1"/>
          </p:cNvSpPr>
          <p:nvPr>
            <p:ph idx="1"/>
          </p:nvPr>
        </p:nvSpPr>
        <p:spPr bwMode="auto">
          <a:xfrm>
            <a:off x="609600" y="228600"/>
            <a:ext cx="109728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lang="en-US" altLang="zh-CN" dirty="0" smtClean="0"/>
            </a:lvl1pPr>
            <a:lvl2pPr>
              <a:defRPr lang="en-US" altLang="zh-CN" dirty="0" smtClean="0"/>
            </a:lvl2pPr>
            <a:lvl3pPr>
              <a:defRPr lang="en-US" altLang="zh-CN" dirty="0" smtClean="0"/>
            </a:lvl3pPr>
            <a:lvl4pPr>
              <a:defRPr lang="en-US" altLang="zh-CN" dirty="0" smtClean="0"/>
            </a:lvl4pPr>
            <a:lvl5pPr>
              <a:defRPr lang="en-US" altLang="zh-CN" dirty="0" smtClean="0"/>
            </a:lvl5pPr>
          </a:lstStyle>
          <a:p>
            <a:pPr lvl="0"/>
            <a:endParaRPr lang="en-US" altLang="zh-CN" noProof="0" dirty="0"/>
          </a:p>
        </p:txBody>
      </p:sp>
      <p:sp>
        <p:nvSpPr>
          <p:cNvPr id="3" name="Rectangle 4"/>
          <p:cNvSpPr>
            <a:spLocks noGrp="1" noChangeArrowheads="1"/>
          </p:cNvSpPr>
          <p:nvPr>
            <p:ph type="dt" sz="half" idx="10"/>
          </p:nvPr>
        </p:nvSpPr>
        <p:spPr/>
        <p:txBody>
          <a:bodyPr/>
          <a:lstStyle>
            <a:lvl1pPr>
              <a:defRPr/>
            </a:lvl1pPr>
          </a:lstStyle>
          <a:p>
            <a:pPr>
              <a:defRPr/>
            </a:pPr>
            <a:r>
              <a:rPr lang="zh-CN" altLang="en-US"/>
              <a:t>第</a:t>
            </a:r>
            <a:r>
              <a:rPr lang="en-US" altLang="zh-CN"/>
              <a:t>1</a:t>
            </a:r>
            <a:r>
              <a:rPr lang="zh-CN" altLang="en-US"/>
              <a:t>章：课程概述</a:t>
            </a:r>
            <a:endParaRPr lang="zh-CN" altLang="zh-CN"/>
          </a:p>
        </p:txBody>
      </p:sp>
      <p:sp>
        <p:nvSpPr>
          <p:cNvPr id="4" name="Rectangle 5"/>
          <p:cNvSpPr>
            <a:spLocks noGrp="1" noChangeArrowheads="1"/>
          </p:cNvSpPr>
          <p:nvPr>
            <p:ph type="ftr" sz="quarter" idx="11"/>
          </p:nvPr>
        </p:nvSpPr>
        <p:spPr/>
        <p:txBody>
          <a:bodyPr/>
          <a:lstStyle>
            <a:lvl1pPr>
              <a:defRPr baseline="0">
                <a:latin typeface="Arial" panose="020B0604020202020204" pitchFamily="34" charset="0"/>
                <a:ea typeface="黑体" panose="02010609060101010101" pitchFamily="49" charset="-122"/>
              </a:defRPr>
            </a:lvl1pPr>
          </a:lstStyle>
          <a:p>
            <a:pPr>
              <a:defRPr/>
            </a:pPr>
            <a:r>
              <a:rPr lang="en-US" altLang="zh-CN"/>
              <a:t>© </a:t>
            </a:r>
            <a:r>
              <a:rPr lang="zh-CN" altLang="en-US"/>
              <a:t>李凡 电子科技大学 信软学院</a:t>
            </a:r>
            <a:endParaRPr lang="zh-CN" altLang="zh-CN" dirty="0">
              <a:latin typeface="Arial Unicode MS" panose="020B0604020202020204" pitchFamily="34" charset="-122"/>
            </a:endParaRPr>
          </a:p>
        </p:txBody>
      </p:sp>
      <p:sp>
        <p:nvSpPr>
          <p:cNvPr id="6" name="Rectangle 6"/>
          <p:cNvSpPr>
            <a:spLocks noGrp="1" noChangeArrowheads="1"/>
          </p:cNvSpPr>
          <p:nvPr>
            <p:ph type="sldNum" sz="quarter" idx="12"/>
          </p:nvPr>
        </p:nvSpPr>
        <p:spPr/>
        <p:txBody>
          <a:bodyPr/>
          <a:lstStyle>
            <a:lvl1pPr>
              <a:defRPr/>
            </a:lvl1pPr>
          </a:lstStyle>
          <a:p>
            <a:fld id="{2B0CF786-C51C-4569-BC15-8AE314828241}" type="slidenum">
              <a:rPr lang="en-US" altLang="zh-CN"/>
              <a:pPr/>
              <a:t>‹#›</a:t>
            </a:fld>
            <a:endParaRPr lang="en-US" altLang="zh-CN"/>
          </a:p>
        </p:txBody>
      </p:sp>
    </p:spTree>
    <p:extLst>
      <p:ext uri="{BB962C8B-B14F-4D97-AF65-F5344CB8AC3E}">
        <p14:creationId xmlns:p14="http://schemas.microsoft.com/office/powerpoint/2010/main" val="122882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r>
              <a:rPr lang="zh-CN" altLang="en-US"/>
              <a:t>第</a:t>
            </a:r>
            <a:r>
              <a:rPr lang="en-US" altLang="zh-CN"/>
              <a:t>1</a:t>
            </a:r>
            <a:r>
              <a:rPr lang="zh-CN" altLang="en-US"/>
              <a:t>章：课程概述</a:t>
            </a:r>
            <a:endParaRPr lang="zh-CN" altLang="zh-CN"/>
          </a:p>
        </p:txBody>
      </p:sp>
      <p:sp>
        <p:nvSpPr>
          <p:cNvPr id="6" name="Rectangle 5"/>
          <p:cNvSpPr>
            <a:spLocks noGrp="1" noChangeArrowheads="1"/>
          </p:cNvSpPr>
          <p:nvPr>
            <p:ph type="ftr" sz="quarter" idx="11"/>
          </p:nvPr>
        </p:nvSpPr>
        <p:spPr/>
        <p:txBody>
          <a:bodyPr/>
          <a:lstStyle>
            <a:lvl1pPr>
              <a:defRPr>
                <a:latin typeface="Arial" panose="020B0604020202020204" pitchFamily="34" charset="0"/>
                <a:ea typeface="ＭＳ Ｐゴシック" panose="020B0600070205080204" pitchFamily="34" charset="-128"/>
              </a:defRPr>
            </a:lvl1pPr>
          </a:lstStyle>
          <a:p>
            <a:pPr>
              <a:defRPr/>
            </a:pPr>
            <a:r>
              <a:rPr lang="en-US" altLang="zh-CN"/>
              <a:t>© </a:t>
            </a:r>
            <a:r>
              <a:rPr lang="zh-CN" altLang="en-US"/>
              <a:t>李凡 电子科技大学 信软学院</a:t>
            </a:r>
            <a:endParaRPr lang="zh-CN" altLang="zh-CN">
              <a:latin typeface="Arial Unicode MS" panose="020B0604020202020204" pitchFamily="34" charset="-122"/>
              <a:ea typeface="黑体" panose="02010609060101010101" pitchFamily="49" charset="-122"/>
            </a:endParaRPr>
          </a:p>
        </p:txBody>
      </p:sp>
      <p:sp>
        <p:nvSpPr>
          <p:cNvPr id="7" name="Rectangle 6"/>
          <p:cNvSpPr>
            <a:spLocks noGrp="1" noChangeArrowheads="1"/>
          </p:cNvSpPr>
          <p:nvPr>
            <p:ph type="sldNum" sz="quarter" idx="12"/>
          </p:nvPr>
        </p:nvSpPr>
        <p:spPr/>
        <p:txBody>
          <a:bodyPr/>
          <a:lstStyle>
            <a:lvl1pPr>
              <a:defRPr/>
            </a:lvl1pPr>
          </a:lstStyle>
          <a:p>
            <a:fld id="{88455ECB-4309-4E7A-80A8-81DBB11ED3D1}" type="slidenum">
              <a:rPr lang="en-US" altLang="zh-CN"/>
              <a:pPr/>
              <a:t>‹#›</a:t>
            </a:fld>
            <a:endParaRPr lang="en-US" altLang="zh-CN"/>
          </a:p>
        </p:txBody>
      </p:sp>
    </p:spTree>
    <p:extLst>
      <p:ext uri="{BB962C8B-B14F-4D97-AF65-F5344CB8AC3E}">
        <p14:creationId xmlns:p14="http://schemas.microsoft.com/office/powerpoint/2010/main" val="3156059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r>
              <a:rPr lang="zh-CN" altLang="en-US"/>
              <a:t>第</a:t>
            </a:r>
            <a:r>
              <a:rPr lang="en-US" altLang="zh-CN"/>
              <a:t>1</a:t>
            </a:r>
            <a:r>
              <a:rPr lang="zh-CN" altLang="en-US"/>
              <a:t>章：课程概述</a:t>
            </a:r>
            <a:endParaRPr lang="zh-CN" altLang="zh-CN"/>
          </a:p>
        </p:txBody>
      </p:sp>
      <p:sp>
        <p:nvSpPr>
          <p:cNvPr id="6" name="Rectangle 5"/>
          <p:cNvSpPr>
            <a:spLocks noGrp="1" noChangeArrowheads="1"/>
          </p:cNvSpPr>
          <p:nvPr>
            <p:ph type="ftr" sz="quarter" idx="11"/>
          </p:nvPr>
        </p:nvSpPr>
        <p:spPr/>
        <p:txBody>
          <a:bodyPr/>
          <a:lstStyle>
            <a:lvl1pPr>
              <a:defRPr>
                <a:latin typeface="Arial" panose="020B0604020202020204" pitchFamily="34" charset="0"/>
                <a:ea typeface="ＭＳ Ｐゴシック" panose="020B0600070205080204" pitchFamily="34" charset="-128"/>
              </a:defRPr>
            </a:lvl1pPr>
          </a:lstStyle>
          <a:p>
            <a:pPr>
              <a:defRPr/>
            </a:pPr>
            <a:r>
              <a:rPr lang="en-US" altLang="zh-CN"/>
              <a:t>© </a:t>
            </a:r>
            <a:r>
              <a:rPr lang="zh-CN" altLang="en-US"/>
              <a:t>李凡 电子科技大学 信软学院</a:t>
            </a:r>
            <a:endParaRPr lang="zh-CN" altLang="zh-CN">
              <a:latin typeface="Arial Unicode MS" panose="020B0604020202020204" pitchFamily="34" charset="-122"/>
              <a:ea typeface="黑体" panose="02010609060101010101" pitchFamily="49" charset="-122"/>
            </a:endParaRPr>
          </a:p>
        </p:txBody>
      </p:sp>
      <p:sp>
        <p:nvSpPr>
          <p:cNvPr id="7" name="Rectangle 6"/>
          <p:cNvSpPr>
            <a:spLocks noGrp="1" noChangeArrowheads="1"/>
          </p:cNvSpPr>
          <p:nvPr>
            <p:ph type="sldNum" sz="quarter" idx="12"/>
          </p:nvPr>
        </p:nvSpPr>
        <p:spPr/>
        <p:txBody>
          <a:bodyPr/>
          <a:lstStyle>
            <a:lvl1pPr>
              <a:defRPr/>
            </a:lvl1pPr>
          </a:lstStyle>
          <a:p>
            <a:fld id="{476AD61B-5809-4113-BE5D-D5444C2F025E}" type="slidenum">
              <a:rPr lang="en-US" altLang="zh-CN"/>
              <a:pPr/>
              <a:t>‹#›</a:t>
            </a:fld>
            <a:endParaRPr lang="en-US" altLang="zh-CN"/>
          </a:p>
        </p:txBody>
      </p:sp>
    </p:spTree>
    <p:extLst>
      <p:ext uri="{BB962C8B-B14F-4D97-AF65-F5344CB8AC3E}">
        <p14:creationId xmlns:p14="http://schemas.microsoft.com/office/powerpoint/2010/main" val="2100600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812800" y="6477001"/>
            <a:ext cx="3149600" cy="2524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黑体" panose="02010609060101010101" pitchFamily="49" charset="-122"/>
                <a:ea typeface="黑体" panose="02010609060101010101" pitchFamily="49" charset="-122"/>
              </a:defRPr>
            </a:lvl1pPr>
          </a:lstStyle>
          <a:p>
            <a:pPr>
              <a:defRPr/>
            </a:pPr>
            <a:r>
              <a:rPr lang="zh-CN" altLang="en-US"/>
              <a:t>第</a:t>
            </a:r>
            <a:r>
              <a:rPr lang="en-US" altLang="zh-CN"/>
              <a:t>1</a:t>
            </a:r>
            <a:r>
              <a:rPr lang="zh-CN" altLang="en-US"/>
              <a:t>章：课程概述</a:t>
            </a:r>
            <a:endParaRPr lang="zh-CN" altLang="zh-CN"/>
          </a:p>
        </p:txBody>
      </p:sp>
      <p:sp>
        <p:nvSpPr>
          <p:cNvPr id="1029" name="Rectangle 5"/>
          <p:cNvSpPr>
            <a:spLocks noGrp="1" noChangeArrowheads="1"/>
          </p:cNvSpPr>
          <p:nvPr>
            <p:ph type="ftr" sz="quarter" idx="3"/>
          </p:nvPr>
        </p:nvSpPr>
        <p:spPr bwMode="auto">
          <a:xfrm>
            <a:off x="5080000" y="6475414"/>
            <a:ext cx="3860800" cy="2508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baseline="0">
                <a:latin typeface="Arial Unicode MS" panose="020B0604020202020204" pitchFamily="34" charset="-122"/>
                <a:ea typeface="黑体" panose="02010609060101010101" pitchFamily="49" charset="-122"/>
              </a:defRPr>
            </a:lvl1pPr>
          </a:lstStyle>
          <a:p>
            <a:pPr>
              <a:defRPr/>
            </a:pPr>
            <a:r>
              <a:rPr lang="en-US" altLang="zh-CN" dirty="0"/>
              <a:t>© </a:t>
            </a:r>
            <a:r>
              <a:rPr lang="zh-CN" altLang="en-US" dirty="0"/>
              <a:t>李凡 电子科技大学 信软学院</a:t>
            </a:r>
            <a:endParaRPr lang="zh-CN" altLang="zh-CN" dirty="0"/>
          </a:p>
        </p:txBody>
      </p:sp>
      <p:sp>
        <p:nvSpPr>
          <p:cNvPr id="1030" name="Rectangle 6"/>
          <p:cNvSpPr>
            <a:spLocks noGrp="1" noChangeArrowheads="1"/>
          </p:cNvSpPr>
          <p:nvPr>
            <p:ph type="sldNum" sz="quarter" idx="4"/>
          </p:nvPr>
        </p:nvSpPr>
        <p:spPr bwMode="auto">
          <a:xfrm>
            <a:off x="10058400" y="6477001"/>
            <a:ext cx="1524000" cy="2524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ADEA2A55-E6EE-4828-BCF4-3A2646BB7898}" type="slidenum">
              <a:rPr lang="en-US" altLang="zh-CN"/>
              <a:pPr/>
              <a:t>‹#›</a:t>
            </a:fld>
            <a:endParaRPr lang="en-US" altLang="zh-CN"/>
          </a:p>
        </p:txBody>
      </p:sp>
      <p:pic>
        <p:nvPicPr>
          <p:cNvPr id="1031" name="Picture 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3500" y="6453188"/>
            <a:ext cx="50800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6"/>
          <p:cNvSpPr/>
          <p:nvPr userDrawn="1"/>
        </p:nvSpPr>
        <p:spPr>
          <a:xfrm>
            <a:off x="304800" y="6380164"/>
            <a:ext cx="11582400" cy="46037"/>
          </a:xfrm>
          <a:prstGeom prst="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zh-CN" altLang="zh-CN" sz="1800">
              <a:solidFill>
                <a:srgbClr val="FFFFFF"/>
              </a:solidFill>
            </a:endParaRPr>
          </a:p>
        </p:txBody>
      </p:sp>
    </p:spTree>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Lst>
  <p:hf hdr="0"/>
  <p:txStyles>
    <p:titleStyle>
      <a:lvl1pPr algn="ctr" rtl="0" eaLnBrk="0" fontAlgn="base" hangingPunct="0">
        <a:spcBef>
          <a:spcPct val="0"/>
        </a:spcBef>
        <a:spcAft>
          <a:spcPct val="0"/>
        </a:spcAft>
        <a:defRPr sz="4000">
          <a:solidFill>
            <a:schemeClr val="tx2"/>
          </a:solidFill>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000">
          <a:solidFill>
            <a:schemeClr val="tx2"/>
          </a:solidFill>
          <a:latin typeface="黑体" pitchFamily="49" charset="-122"/>
          <a:ea typeface="黑体" pitchFamily="49" charset="-122"/>
          <a:cs typeface="Arial" charset="0"/>
        </a:defRPr>
      </a:lvl2pPr>
      <a:lvl3pPr algn="ctr" rtl="0" eaLnBrk="0" fontAlgn="base" hangingPunct="0">
        <a:spcBef>
          <a:spcPct val="0"/>
        </a:spcBef>
        <a:spcAft>
          <a:spcPct val="0"/>
        </a:spcAft>
        <a:defRPr sz="4000">
          <a:solidFill>
            <a:schemeClr val="tx2"/>
          </a:solidFill>
          <a:latin typeface="黑体" pitchFamily="49" charset="-122"/>
          <a:ea typeface="黑体" pitchFamily="49" charset="-122"/>
          <a:cs typeface="Arial" charset="0"/>
        </a:defRPr>
      </a:lvl3pPr>
      <a:lvl4pPr algn="ctr" rtl="0" eaLnBrk="0" fontAlgn="base" hangingPunct="0">
        <a:spcBef>
          <a:spcPct val="0"/>
        </a:spcBef>
        <a:spcAft>
          <a:spcPct val="0"/>
        </a:spcAft>
        <a:defRPr sz="4000">
          <a:solidFill>
            <a:schemeClr val="tx2"/>
          </a:solidFill>
          <a:latin typeface="黑体" pitchFamily="49" charset="-122"/>
          <a:ea typeface="黑体" pitchFamily="49" charset="-122"/>
          <a:cs typeface="Arial" charset="0"/>
        </a:defRPr>
      </a:lvl4pPr>
      <a:lvl5pPr algn="ctr" rtl="0" eaLnBrk="0" fontAlgn="base" hangingPunct="0">
        <a:spcBef>
          <a:spcPct val="0"/>
        </a:spcBef>
        <a:spcAft>
          <a:spcPct val="0"/>
        </a:spcAft>
        <a:defRPr sz="4000">
          <a:solidFill>
            <a:schemeClr val="tx2"/>
          </a:solidFill>
          <a:latin typeface="黑体" pitchFamily="49" charset="-122"/>
          <a:ea typeface="黑体" pitchFamily="49" charset="-122"/>
          <a:cs typeface="Arial" charset="0"/>
        </a:defRPr>
      </a:lvl5pPr>
      <a:lvl6pPr marL="457200" algn="ctr" rtl="0" fontAlgn="base">
        <a:spcBef>
          <a:spcPct val="0"/>
        </a:spcBef>
        <a:spcAft>
          <a:spcPct val="0"/>
        </a:spcAft>
        <a:defRPr sz="2200">
          <a:solidFill>
            <a:schemeClr val="tx2"/>
          </a:solidFill>
          <a:latin typeface="Trebuchet MS" charset="0"/>
          <a:ea typeface="Arial" charset="0"/>
          <a:cs typeface="Arial" charset="0"/>
        </a:defRPr>
      </a:lvl6pPr>
      <a:lvl7pPr marL="914400" algn="ctr" rtl="0" fontAlgn="base">
        <a:spcBef>
          <a:spcPct val="0"/>
        </a:spcBef>
        <a:spcAft>
          <a:spcPct val="0"/>
        </a:spcAft>
        <a:defRPr sz="2200">
          <a:solidFill>
            <a:schemeClr val="tx2"/>
          </a:solidFill>
          <a:latin typeface="Trebuchet MS" charset="0"/>
          <a:ea typeface="Arial" charset="0"/>
          <a:cs typeface="Arial" charset="0"/>
        </a:defRPr>
      </a:lvl7pPr>
      <a:lvl8pPr marL="1371600" algn="ctr" rtl="0" fontAlgn="base">
        <a:spcBef>
          <a:spcPct val="0"/>
        </a:spcBef>
        <a:spcAft>
          <a:spcPct val="0"/>
        </a:spcAft>
        <a:defRPr sz="2200">
          <a:solidFill>
            <a:schemeClr val="tx2"/>
          </a:solidFill>
          <a:latin typeface="Trebuchet MS" charset="0"/>
          <a:ea typeface="Arial" charset="0"/>
          <a:cs typeface="Arial" charset="0"/>
        </a:defRPr>
      </a:lvl8pPr>
      <a:lvl9pPr marL="1828800" algn="ctr" rtl="0" fontAlgn="base">
        <a:spcBef>
          <a:spcPct val="0"/>
        </a:spcBef>
        <a:spcAft>
          <a:spcPct val="0"/>
        </a:spcAft>
        <a:defRPr sz="2200">
          <a:solidFill>
            <a:schemeClr val="tx2"/>
          </a:solidFill>
          <a:latin typeface="Trebuchet MS" charset="0"/>
          <a:ea typeface="Arial" charset="0"/>
          <a:cs typeface="Arial" charset="0"/>
        </a:defRPr>
      </a:lvl9pPr>
    </p:titleStyle>
    <p:bodyStyle>
      <a:lvl1pPr marL="342900" indent="-342900" algn="l" rtl="0" eaLnBrk="0" fontAlgn="base" hangingPunct="0">
        <a:spcBef>
          <a:spcPct val="20000"/>
        </a:spcBef>
        <a:spcAft>
          <a:spcPct val="0"/>
        </a:spcAft>
        <a:buClr>
          <a:srgbClr val="FF0000"/>
        </a:buClr>
        <a:buFont typeface="Wingdings" pitchFamily="2" charset="2"/>
        <a:buChar char="n"/>
        <a:defRPr sz="3200">
          <a:solidFill>
            <a:schemeClr val="tx1"/>
          </a:solidFill>
          <a:latin typeface="Arial" panose="020B0604020202020204" pitchFamily="34" charset="0"/>
          <a:ea typeface="黑体" panose="02010609060101010101" pitchFamily="49" charset="-122"/>
          <a:cs typeface="+mn-cs"/>
        </a:defRPr>
      </a:lvl1pPr>
      <a:lvl2pPr marL="742950" indent="-285750" algn="l" rtl="0" eaLnBrk="0" fontAlgn="base" hangingPunct="0">
        <a:spcBef>
          <a:spcPct val="20000"/>
        </a:spcBef>
        <a:spcAft>
          <a:spcPct val="0"/>
        </a:spcAft>
        <a:buClr>
          <a:srgbClr val="FF0000"/>
        </a:buClr>
        <a:buFont typeface="Wingdings" pitchFamily="2" charset="2"/>
        <a:buChar char="l"/>
        <a:defRPr sz="2800">
          <a:solidFill>
            <a:schemeClr val="tx1"/>
          </a:solidFill>
          <a:latin typeface="Arial" panose="020B0604020202020204" pitchFamily="34" charset="0"/>
          <a:ea typeface="黑体" panose="02010609060101010101" pitchFamily="49" charset="-122"/>
          <a:cs typeface="+mn-cs"/>
        </a:defRPr>
      </a:lvl2pPr>
      <a:lvl3pPr marL="1143000" indent="-228600" algn="l" rtl="0" eaLnBrk="0" fontAlgn="base" hangingPunct="0">
        <a:spcBef>
          <a:spcPct val="20000"/>
        </a:spcBef>
        <a:spcAft>
          <a:spcPct val="0"/>
        </a:spcAft>
        <a:buClr>
          <a:srgbClr val="FF0000"/>
        </a:buClr>
        <a:buFont typeface="Wingdings" pitchFamily="2" charset="2"/>
        <a:buChar char="Ø"/>
        <a:defRPr sz="2400">
          <a:solidFill>
            <a:schemeClr val="tx1"/>
          </a:solidFill>
          <a:latin typeface="Arial" panose="020B0604020202020204" pitchFamily="34" charset="0"/>
          <a:ea typeface="黑体" panose="02010609060101010101" pitchFamily="49" charset="-122"/>
          <a:cs typeface="+mn-cs"/>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mn-cs"/>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ea typeface="黑体" panose="02010609060101010101" pitchFamily="49" charset="-122"/>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文本占位符 2"/>
          <p:cNvSpPr>
            <a:spLocks noGrp="1"/>
          </p:cNvSpPr>
          <p:nvPr>
            <p:ph type="body" idx="1"/>
          </p:nvPr>
        </p:nvSpPr>
        <p:spPr bwMode="auto">
          <a:xfrm>
            <a:off x="609600" y="381001"/>
            <a:ext cx="10972800" cy="574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a:defRPr/>
            </a:pPr>
            <a:r>
              <a:rPr lang="zh-CN" altLang="en-US"/>
              <a:t>第</a:t>
            </a:r>
            <a:r>
              <a:rPr lang="en-US" altLang="zh-CN"/>
              <a:t>1</a:t>
            </a:r>
            <a:r>
              <a:rPr lang="zh-CN" altLang="en-US"/>
              <a:t>章：课程概述</a:t>
            </a: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defRPr>
            </a:lvl1pPr>
          </a:lstStyle>
          <a:p>
            <a:pPr>
              <a:defRPr/>
            </a:pPr>
            <a:r>
              <a:rPr lang="en-US" altLang="zh-CN"/>
              <a:t>© </a:t>
            </a:r>
            <a:r>
              <a:rPr lang="zh-CN" altLang="en-US"/>
              <a:t>李凡 电子科技大学 信软学院</a:t>
            </a: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E921CC29-88CE-4278-BB82-AAD382828AB6}"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6.png"/><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6"/>
          <p:cNvSpPr>
            <a:spLocks noGrp="1" noChangeArrowheads="1"/>
          </p:cNvSpPr>
          <p:nvPr>
            <p:ph type="title"/>
          </p:nvPr>
        </p:nvSpPr>
        <p:spPr>
          <a:xfrm>
            <a:off x="1676400" y="609600"/>
            <a:ext cx="8839200" cy="1143000"/>
          </a:xfrm>
        </p:spPr>
        <p:txBody>
          <a:bodyPr/>
          <a:lstStyle/>
          <a:p>
            <a:pPr eaLnBrk="1" hangingPunct="1">
              <a:spcBef>
                <a:spcPts val="1800"/>
              </a:spcBef>
              <a:spcAft>
                <a:spcPts val="1200"/>
              </a:spcAft>
              <a:defRPr/>
            </a:pPr>
            <a:r>
              <a:rPr lang="zh-CN" altLang="en-US" sz="4400" dirty="0">
                <a:solidFill>
                  <a:srgbClr val="000090"/>
                </a:solidFill>
              </a:rPr>
              <a:t>机器学习理论与算法</a:t>
            </a:r>
            <a:endParaRPr lang="en-US" sz="4400" i="1" dirty="0">
              <a:solidFill>
                <a:schemeClr val="accent2">
                  <a:lumMod val="60000"/>
                  <a:lumOff val="40000"/>
                </a:schemeClr>
              </a:solidFill>
            </a:endParaRPr>
          </a:p>
        </p:txBody>
      </p:sp>
      <p:sp>
        <p:nvSpPr>
          <p:cNvPr id="2052" name="TextBox 14"/>
          <p:cNvSpPr txBox="1">
            <a:spLocks noChangeArrowheads="1"/>
          </p:cNvSpPr>
          <p:nvPr/>
        </p:nvSpPr>
        <p:spPr bwMode="auto">
          <a:xfrm>
            <a:off x="1752601" y="5268914"/>
            <a:ext cx="8702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ea typeface="ＭＳ Ｐゴシック" pitchFamily="34" charset="-128"/>
                <a:cs typeface="Arial" pitchFamily="34" charset="0"/>
              </a:defRPr>
            </a:lvl1pPr>
            <a:lvl2pPr marL="742950" indent="-285750" eaLnBrk="0" hangingPunct="0">
              <a:spcBef>
                <a:spcPct val="20000"/>
              </a:spcBef>
              <a:buChar char="–"/>
              <a:defRPr sz="2800">
                <a:solidFill>
                  <a:schemeClr val="tx1"/>
                </a:solidFill>
                <a:latin typeface="Arial" pitchFamily="34" charset="0"/>
                <a:ea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ea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ea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ea typeface="Arial" pitchFamily="34" charset="0"/>
                <a:cs typeface="Arial" pitchFamily="34" charset="0"/>
              </a:defRPr>
            </a:lvl9pPr>
          </a:lstStyle>
          <a:p>
            <a:pPr algn="ctr" eaLnBrk="1" hangingPunct="1">
              <a:spcBef>
                <a:spcPct val="0"/>
              </a:spcBef>
              <a:buFontTx/>
              <a:buNone/>
              <a:defRPr/>
            </a:pPr>
            <a:r>
              <a:rPr lang="zh-CN" altLang="en-US" sz="2800" dirty="0">
                <a:solidFill>
                  <a:srgbClr val="000090"/>
                </a:solidFill>
                <a:latin typeface="黑体" panose="02010609060101010101" pitchFamily="49" charset="-122"/>
                <a:ea typeface="黑体" panose="02010609060101010101" pitchFamily="49" charset="-122"/>
                <a:cs typeface="+mj-cs"/>
              </a:rPr>
              <a:t>李 凡</a:t>
            </a:r>
            <a:endParaRPr lang="en-US" altLang="zh-CN" sz="2800" dirty="0">
              <a:solidFill>
                <a:srgbClr val="000090"/>
              </a:solidFill>
              <a:latin typeface="黑体" panose="02010609060101010101" pitchFamily="49" charset="-122"/>
              <a:ea typeface="黑体" panose="02010609060101010101" pitchFamily="49" charset="-122"/>
              <a:cs typeface="+mj-cs"/>
            </a:endParaRPr>
          </a:p>
        </p:txBody>
      </p:sp>
      <p:sp>
        <p:nvSpPr>
          <p:cNvPr id="2055" name="TextBox 14"/>
          <p:cNvSpPr txBox="1">
            <a:spLocks noChangeArrowheads="1"/>
          </p:cNvSpPr>
          <p:nvPr/>
        </p:nvSpPr>
        <p:spPr bwMode="auto">
          <a:xfrm>
            <a:off x="1752600" y="5730876"/>
            <a:ext cx="868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eaLnBrk="1" hangingPunct="1">
              <a:buFontTx/>
              <a:buNone/>
              <a:defRPr sz="1800">
                <a:latin typeface="黑体" panose="02010609060101010101" pitchFamily="49" charset="-122"/>
                <a:ea typeface="黑体" panose="02010609060101010101" pitchFamily="49" charset="-122"/>
                <a:cs typeface="Arial" pitchFamily="34" charset="0"/>
              </a:defRPr>
            </a:lvl1pPr>
            <a:lvl2pPr marL="742950" indent="-285750" eaLnBrk="0" hangingPunct="0">
              <a:spcBef>
                <a:spcPct val="20000"/>
              </a:spcBef>
              <a:buChar char="–"/>
              <a:defRPr sz="2800">
                <a:ea typeface="Arial" pitchFamily="34" charset="0"/>
                <a:cs typeface="Arial" pitchFamily="34" charset="0"/>
              </a:defRPr>
            </a:lvl2pPr>
            <a:lvl3pPr marL="1143000" indent="-228600" eaLnBrk="0" hangingPunct="0">
              <a:spcBef>
                <a:spcPct val="20000"/>
              </a:spcBef>
              <a:buChar char="•"/>
              <a:defRPr sz="2400">
                <a:ea typeface="Arial" pitchFamily="34" charset="0"/>
                <a:cs typeface="Arial" pitchFamily="34" charset="0"/>
              </a:defRPr>
            </a:lvl3pPr>
            <a:lvl4pPr marL="1600200" indent="-228600" eaLnBrk="0" hangingPunct="0">
              <a:spcBef>
                <a:spcPct val="20000"/>
              </a:spcBef>
              <a:buChar char="–"/>
              <a:defRPr sz="2000">
                <a:ea typeface="Arial" pitchFamily="34" charset="0"/>
                <a:cs typeface="Arial" pitchFamily="34" charset="0"/>
              </a:defRPr>
            </a:lvl4pPr>
            <a:lvl5pPr marL="2057400" indent="-228600" eaLnBrk="0" hangingPunct="0">
              <a:spcBef>
                <a:spcPct val="20000"/>
              </a:spcBef>
              <a:buChar char="»"/>
              <a:defRPr sz="2000">
                <a:ea typeface="Arial" pitchFamily="34" charset="0"/>
                <a:cs typeface="Arial" pitchFamily="34" charset="0"/>
              </a:defRPr>
            </a:lvl5pPr>
            <a:lvl6pPr marL="2514600" indent="-228600" eaLnBrk="0" fontAlgn="base" hangingPunct="0">
              <a:spcBef>
                <a:spcPct val="20000"/>
              </a:spcBef>
              <a:spcAft>
                <a:spcPct val="0"/>
              </a:spcAft>
              <a:buChar char="»"/>
              <a:defRPr sz="2000">
                <a:ea typeface="Arial" pitchFamily="34" charset="0"/>
                <a:cs typeface="Arial" pitchFamily="34" charset="0"/>
              </a:defRPr>
            </a:lvl6pPr>
            <a:lvl7pPr marL="2971800" indent="-228600" eaLnBrk="0" fontAlgn="base" hangingPunct="0">
              <a:spcBef>
                <a:spcPct val="20000"/>
              </a:spcBef>
              <a:spcAft>
                <a:spcPct val="0"/>
              </a:spcAft>
              <a:buChar char="»"/>
              <a:defRPr sz="2000">
                <a:ea typeface="Arial" pitchFamily="34" charset="0"/>
                <a:cs typeface="Arial" pitchFamily="34" charset="0"/>
              </a:defRPr>
            </a:lvl7pPr>
            <a:lvl8pPr marL="3429000" indent="-228600" eaLnBrk="0" fontAlgn="base" hangingPunct="0">
              <a:spcBef>
                <a:spcPct val="20000"/>
              </a:spcBef>
              <a:spcAft>
                <a:spcPct val="0"/>
              </a:spcAft>
              <a:buChar char="»"/>
              <a:defRPr sz="2000">
                <a:ea typeface="Arial" pitchFamily="34" charset="0"/>
                <a:cs typeface="Arial" pitchFamily="34" charset="0"/>
              </a:defRPr>
            </a:lvl8pPr>
            <a:lvl9pPr marL="3886200" indent="-228600" eaLnBrk="0" fontAlgn="base" hangingPunct="0">
              <a:spcBef>
                <a:spcPct val="20000"/>
              </a:spcBef>
              <a:spcAft>
                <a:spcPct val="0"/>
              </a:spcAft>
              <a:buChar char="»"/>
              <a:defRPr sz="2000">
                <a:ea typeface="Arial" pitchFamily="34" charset="0"/>
                <a:cs typeface="Arial" pitchFamily="34" charset="0"/>
              </a:defRPr>
            </a:lvl9pPr>
          </a:lstStyle>
          <a:p>
            <a:pPr>
              <a:defRPr/>
            </a:pPr>
            <a:r>
              <a:rPr lang="zh-CN" altLang="en-US" sz="2400" dirty="0">
                <a:solidFill>
                  <a:srgbClr val="000090"/>
                </a:solidFill>
                <a:cs typeface="+mj-cs"/>
              </a:rPr>
              <a:t>信息与软件工程学院 电子科技大学</a:t>
            </a:r>
            <a:endParaRPr lang="en-US" altLang="zh-CN" sz="2400" dirty="0">
              <a:solidFill>
                <a:srgbClr val="000090"/>
              </a:solidFill>
              <a:cs typeface="+mj-cs"/>
            </a:endParaRPr>
          </a:p>
        </p:txBody>
      </p:sp>
      <p:sp>
        <p:nvSpPr>
          <p:cNvPr id="1741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8A87D03B-DAAE-488E-A4F3-929D7305E864}" type="slidenum">
              <a:rPr lang="en-US" altLang="zh-CN" sz="1400">
                <a:ea typeface="ＭＳ Ｐゴシック" pitchFamily="34" charset="-128"/>
              </a:rPr>
              <a:pPr>
                <a:spcBef>
                  <a:spcPct val="0"/>
                </a:spcBef>
                <a:buClrTx/>
                <a:buFontTx/>
                <a:buNone/>
              </a:pPr>
              <a:t>1</a:t>
            </a:fld>
            <a:endParaRPr lang="en-US" altLang="zh-CN" sz="1400">
              <a:ea typeface="ＭＳ Ｐゴシック" pitchFamily="34" charset="-128"/>
            </a:endParaRPr>
          </a:p>
        </p:txBody>
      </p:sp>
      <p:sp>
        <p:nvSpPr>
          <p:cNvPr id="4" name="页脚占位符 3"/>
          <p:cNvSpPr>
            <a:spLocks noGrp="1"/>
          </p:cNvSpPr>
          <p:nvPr>
            <p:ph type="ftr" sz="quarter" idx="11"/>
          </p:nvPr>
        </p:nvSpPr>
        <p:spPr/>
        <p:txBody>
          <a:bodyPr/>
          <a:lstStyle/>
          <a:p>
            <a:pPr>
              <a:defRPr/>
            </a:pPr>
            <a:r>
              <a:rPr lang="en-US" altLang="zh-CN"/>
              <a:t>© </a:t>
            </a:r>
            <a:r>
              <a:rPr lang="zh-CN" altLang="en-US"/>
              <a:t>李凡 电子科技大学 信软学院</a:t>
            </a:r>
            <a:endParaRPr lang="zh-CN" altLang="zh-CN"/>
          </a:p>
        </p:txBody>
      </p:sp>
      <p:pic>
        <p:nvPicPr>
          <p:cNvPr id="5" name="图片 4"/>
          <p:cNvPicPr>
            <a:picLocks noChangeAspect="1"/>
          </p:cNvPicPr>
          <p:nvPr/>
        </p:nvPicPr>
        <p:blipFill>
          <a:blip r:embed="rId2"/>
          <a:stretch>
            <a:fillRect/>
          </a:stretch>
        </p:blipFill>
        <p:spPr>
          <a:xfrm>
            <a:off x="3686386" y="2085461"/>
            <a:ext cx="1537920" cy="1509753"/>
          </a:xfrm>
          <a:prstGeom prst="rect">
            <a:avLst/>
          </a:prstGeom>
        </p:spPr>
      </p:pic>
      <p:pic>
        <p:nvPicPr>
          <p:cNvPr id="6" name="图片 5"/>
          <p:cNvPicPr>
            <a:picLocks noChangeAspect="1"/>
          </p:cNvPicPr>
          <p:nvPr/>
        </p:nvPicPr>
        <p:blipFill>
          <a:blip r:embed="rId3"/>
          <a:stretch>
            <a:fillRect/>
          </a:stretch>
        </p:blipFill>
        <p:spPr>
          <a:xfrm>
            <a:off x="4572001" y="3634467"/>
            <a:ext cx="3214687" cy="1452354"/>
          </a:xfrm>
          <a:prstGeom prst="rect">
            <a:avLst/>
          </a:prstGeom>
        </p:spPr>
      </p:pic>
      <p:pic>
        <p:nvPicPr>
          <p:cNvPr id="9" name="图片 8"/>
          <p:cNvPicPr>
            <a:picLocks noChangeAspect="1"/>
          </p:cNvPicPr>
          <p:nvPr/>
        </p:nvPicPr>
        <p:blipFill>
          <a:blip r:embed="rId4"/>
          <a:stretch>
            <a:fillRect/>
          </a:stretch>
        </p:blipFill>
        <p:spPr>
          <a:xfrm>
            <a:off x="5277559" y="2087670"/>
            <a:ext cx="1561582" cy="1509753"/>
          </a:xfrm>
          <a:prstGeom prst="rect">
            <a:avLst/>
          </a:prstGeom>
        </p:spPr>
      </p:pic>
      <p:pic>
        <p:nvPicPr>
          <p:cNvPr id="10" name="图片 9"/>
          <p:cNvPicPr>
            <a:picLocks noChangeAspect="1"/>
          </p:cNvPicPr>
          <p:nvPr/>
        </p:nvPicPr>
        <p:blipFill>
          <a:blip r:embed="rId5"/>
          <a:stretch>
            <a:fillRect/>
          </a:stretch>
        </p:blipFill>
        <p:spPr>
          <a:xfrm>
            <a:off x="6892394" y="2085461"/>
            <a:ext cx="1642006" cy="150438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524001" y="2438400"/>
            <a:ext cx="8915400" cy="3943350"/>
          </a:xfrm>
          <a:prstGeom prst="rect">
            <a:avLst/>
          </a:prstGeom>
        </p:spPr>
      </p:pic>
      <p:sp>
        <p:nvSpPr>
          <p:cNvPr id="18434" name="Rectangle 6"/>
          <p:cNvSpPr>
            <a:spLocks noGrp="1" noChangeArrowheads="1"/>
          </p:cNvSpPr>
          <p:nvPr>
            <p:ph type="ctrTitle"/>
          </p:nvPr>
        </p:nvSpPr>
        <p:spPr>
          <a:xfrm>
            <a:off x="2209800" y="381001"/>
            <a:ext cx="7772400" cy="1470025"/>
          </a:xfrm>
        </p:spPr>
        <p:txBody>
          <a:bodyPr/>
          <a:lstStyle/>
          <a:p>
            <a:pPr eaLnBrk="1" hangingPunct="1"/>
            <a:r>
              <a:rPr lang="zh-CN" altLang="en-US" sz="4400" dirty="0"/>
              <a:t>第</a:t>
            </a:r>
            <a:r>
              <a:rPr lang="en-US" altLang="zh-CN" sz="4400" dirty="0"/>
              <a:t>1</a:t>
            </a:r>
            <a:r>
              <a:rPr lang="zh-CN" altLang="en-US" sz="4400" dirty="0"/>
              <a:t>章：</a:t>
            </a:r>
            <a:r>
              <a:rPr lang="zh-CN" altLang="zh-CN" dirty="0"/>
              <a:t>课程概述</a:t>
            </a:r>
            <a:endParaRPr lang="en-US" altLang="zh-CN" sz="4400" b="1" dirty="0">
              <a:solidFill>
                <a:srgbClr val="000090"/>
              </a:solidFill>
              <a:ea typeface="ＭＳ Ｐゴシック" pitchFamily="34" charset="-128"/>
            </a:endParaRPr>
          </a:p>
        </p:txBody>
      </p:sp>
      <p:sp>
        <p:nvSpPr>
          <p:cNvPr id="18435" name="副标题 1"/>
          <p:cNvSpPr>
            <a:spLocks noGrp="1"/>
          </p:cNvSpPr>
          <p:nvPr>
            <p:ph type="subTitle" idx="1"/>
          </p:nvPr>
        </p:nvSpPr>
        <p:spPr>
          <a:xfrm>
            <a:off x="4038600" y="1676400"/>
            <a:ext cx="5257800" cy="3962400"/>
          </a:xfrm>
        </p:spPr>
        <p:txBody>
          <a:bodyPr/>
          <a:lstStyle/>
          <a:p>
            <a:pPr marL="457200" indent="-457200" algn="l">
              <a:buFont typeface="Arial" panose="020B0604020202020204" pitchFamily="34" charset="0"/>
              <a:buChar char="•"/>
            </a:pPr>
            <a:r>
              <a:rPr lang="zh-CN" altLang="en-US" sz="2800" dirty="0">
                <a:latin typeface="Arial" charset="0"/>
              </a:rPr>
              <a:t>课程内容简介</a:t>
            </a:r>
            <a:endParaRPr lang="en-US" altLang="zh-CN" sz="2800" dirty="0">
              <a:latin typeface="Arial" charset="0"/>
            </a:endParaRPr>
          </a:p>
          <a:p>
            <a:pPr marL="457200" indent="-457200" algn="l">
              <a:buFont typeface="Arial" panose="020B0604020202020204" pitchFamily="34" charset="0"/>
              <a:buChar char="•"/>
            </a:pPr>
            <a:r>
              <a:rPr lang="zh-CN" altLang="en-US" sz="2800" dirty="0">
                <a:latin typeface="Arial" charset="0"/>
              </a:rPr>
              <a:t>机器学习的基本概念</a:t>
            </a:r>
            <a:endParaRPr lang="en-US" altLang="zh-CN" sz="2800" dirty="0">
              <a:latin typeface="Arial" charset="0"/>
            </a:endParaRPr>
          </a:p>
          <a:p>
            <a:pPr marL="457200" indent="-457200" algn="l">
              <a:buFont typeface="Arial" panose="020B0604020202020204" pitchFamily="34" charset="0"/>
              <a:buChar char="•"/>
            </a:pPr>
            <a:r>
              <a:rPr lang="zh-CN" altLang="en-US" sz="2800" dirty="0">
                <a:latin typeface="Arial" charset="0"/>
              </a:rPr>
              <a:t>实例分析</a:t>
            </a:r>
            <a:endParaRPr lang="en-US" altLang="zh-CN" sz="2800" dirty="0">
              <a:latin typeface="Arial" charset="0"/>
            </a:endParaRPr>
          </a:p>
          <a:p>
            <a:pPr marL="457200" indent="-457200" algn="l">
              <a:buFont typeface="Arial" panose="020B0604020202020204" pitchFamily="34" charset="0"/>
              <a:buChar char="•"/>
            </a:pPr>
            <a:r>
              <a:rPr lang="zh-CN" altLang="en-US" sz="2800" dirty="0">
                <a:latin typeface="Arial" charset="0"/>
              </a:rPr>
              <a:t>机器学习的分类</a:t>
            </a:r>
            <a:endParaRPr lang="en-US" altLang="zh-CN" sz="2800" dirty="0">
              <a:latin typeface="Arial" charset="0"/>
            </a:endParaRPr>
          </a:p>
        </p:txBody>
      </p:sp>
      <p:sp>
        <p:nvSpPr>
          <p:cNvPr id="7" name="Rectangle 6"/>
          <p:cNvSpPr/>
          <p:nvPr/>
        </p:nvSpPr>
        <p:spPr>
          <a:xfrm>
            <a:off x="1752600" y="6380164"/>
            <a:ext cx="8686800" cy="46037"/>
          </a:xfrm>
          <a:prstGeom prst="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zh-CN" altLang="zh-CN" sz="1800">
              <a:solidFill>
                <a:srgbClr val="FFFFFF"/>
              </a:solidFill>
            </a:endParaRPr>
          </a:p>
        </p:txBody>
      </p:sp>
      <p:sp>
        <p:nvSpPr>
          <p:cNvPr id="10" name="Rectangle 2"/>
          <p:cNvSpPr>
            <a:spLocks noChangeArrowheads="1"/>
          </p:cNvSpPr>
          <p:nvPr/>
        </p:nvSpPr>
        <p:spPr bwMode="auto">
          <a:xfrm>
            <a:off x="0" y="2246313"/>
            <a:ext cx="12192000" cy="420687"/>
          </a:xfrm>
          <a:prstGeom prst="rect">
            <a:avLst/>
          </a:prstGeom>
          <a:solidFill>
            <a:srgbClr val="FF0000">
              <a:alpha val="4784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FF0000"/>
              </a:buClr>
              <a:buFont typeface="Wingdings" panose="05000000000000000000"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Font typeface="Wingdings" panose="05000000000000000000" pitchFamily="2" charset="2"/>
              <a:buChar char="l"/>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buFont typeface="Wingdings" panose="05000000000000000000" pitchFamily="2" charset="2"/>
              <a:buChar char="Ø"/>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0000"/>
              </a:buClr>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FF0000"/>
              </a:buClr>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FF0000"/>
              </a:buClr>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FF0000"/>
              </a:buClr>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FF0000"/>
              </a:buClr>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FF0000"/>
              </a:buClr>
              <a:buChar char="»"/>
              <a:defRPr sz="2000">
                <a:solidFill>
                  <a:schemeClr val="tx1"/>
                </a:solidFill>
                <a:latin typeface="Arial" panose="020B0604020202020204" pitchFamily="34" charset="0"/>
                <a:ea typeface="黑体" panose="02010609060101010101" pitchFamily="49" charset="-122"/>
              </a:defRPr>
            </a:lvl9pPr>
          </a:lstStyle>
          <a:p>
            <a:pPr eaLnBrk="1" hangingPunct="1">
              <a:lnSpc>
                <a:spcPct val="80000"/>
              </a:lnSpc>
              <a:buClr>
                <a:schemeClr val="hlink"/>
              </a:buClr>
              <a:buSzPct val="70000"/>
            </a:pPr>
            <a:endParaRPr lang="zh-CN" altLang="zh-CN" sz="2400">
              <a:latin typeface="Tahoma" panose="020B0604030504040204" pitchFamily="34" charset="0"/>
              <a:ea typeface="幼圆" panose="02010509060101010101" pitchFamily="49" charset="-122"/>
            </a:endParaRPr>
          </a:p>
        </p:txBody>
      </p:sp>
      <p:sp>
        <p:nvSpPr>
          <p:cNvPr id="2" name="日期占位符 1"/>
          <p:cNvSpPr>
            <a:spLocks noGrp="1"/>
          </p:cNvSpPr>
          <p:nvPr>
            <p:ph type="dt" sz="half" idx="10"/>
          </p:nvPr>
        </p:nvSpPr>
        <p:spPr/>
        <p:txBody>
          <a:bodyPr/>
          <a:lstStyle/>
          <a:p>
            <a:pPr>
              <a:defRPr/>
            </a:pPr>
            <a:r>
              <a:rPr lang="zh-CN" altLang="en-US"/>
              <a:t>第</a:t>
            </a:r>
            <a:r>
              <a:rPr lang="en-US" altLang="zh-CN"/>
              <a:t>1</a:t>
            </a:r>
            <a:r>
              <a:rPr lang="zh-CN" altLang="en-US"/>
              <a:t>章：课程概述</a:t>
            </a:r>
            <a:endParaRPr lang="zh-CN" altLang="zh-CN"/>
          </a:p>
        </p:txBody>
      </p:sp>
      <p:sp>
        <p:nvSpPr>
          <p:cNvPr id="3" name="页脚占位符 2"/>
          <p:cNvSpPr>
            <a:spLocks noGrp="1"/>
          </p:cNvSpPr>
          <p:nvPr>
            <p:ph type="ftr" sz="quarter" idx="11"/>
          </p:nvPr>
        </p:nvSpPr>
        <p:spPr/>
        <p:txBody>
          <a:bodyPr/>
          <a:lstStyle/>
          <a:p>
            <a:pPr>
              <a:defRPr/>
            </a:pPr>
            <a:r>
              <a:rPr lang="en-US" altLang="zh-CN"/>
              <a:t>© </a:t>
            </a:r>
            <a:r>
              <a:rPr lang="zh-CN" altLang="en-US">
                <a:latin typeface="Arial Unicode MS" panose="020B0604020202020204" pitchFamily="34" charset="-122"/>
                <a:ea typeface="黑体" panose="02010609060101010101" pitchFamily="49" charset="-122"/>
              </a:rPr>
              <a:t>李凡 电子科技大学 信软学院</a:t>
            </a:r>
            <a:endParaRPr lang="zh-CN" altLang="zh-CN">
              <a:latin typeface="Arial Unicode MS" panose="020B0604020202020204" pitchFamily="34"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F495B294-2BE4-45A8-AD88-F09F5F76C3BB}" type="slidenum">
              <a:rPr lang="en-US" altLang="zh-CN" smtClean="0"/>
              <a:pPr/>
              <a:t>10</a:t>
            </a:fld>
            <a:endParaRPr lang="en-US" altLang="zh-CN"/>
          </a:p>
        </p:txBody>
      </p:sp>
    </p:spTree>
    <p:extLst>
      <p:ext uri="{BB962C8B-B14F-4D97-AF65-F5344CB8AC3E}">
        <p14:creationId xmlns:p14="http://schemas.microsoft.com/office/powerpoint/2010/main" val="151719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title"/>
          </p:nvPr>
        </p:nvSpPr>
        <p:spPr/>
        <p:txBody>
          <a:bodyPr/>
          <a:lstStyle/>
          <a:p>
            <a:pPr algn="l" eaLnBrk="1" hangingPunct="1"/>
            <a:r>
              <a:rPr lang="en-US" altLang="zh-CN" dirty="0">
                <a:solidFill>
                  <a:srgbClr val="000090"/>
                </a:solidFill>
              </a:rPr>
              <a:t>1.2 </a:t>
            </a:r>
            <a:r>
              <a:rPr lang="zh-CN" altLang="en-US" dirty="0">
                <a:solidFill>
                  <a:srgbClr val="000090"/>
                </a:solidFill>
              </a:rPr>
              <a:t>机器学习的基本概念</a:t>
            </a:r>
            <a:endParaRPr lang="en-US" altLang="zh-CN" dirty="0">
              <a:solidFill>
                <a:srgbClr val="000090"/>
              </a:solidFill>
            </a:endParaRPr>
          </a:p>
        </p:txBody>
      </p:sp>
      <p:sp>
        <p:nvSpPr>
          <p:cNvPr id="3" name="内容占位符 2"/>
          <p:cNvSpPr>
            <a:spLocks noGrp="1"/>
          </p:cNvSpPr>
          <p:nvPr>
            <p:ph idx="1"/>
          </p:nvPr>
        </p:nvSpPr>
        <p:spPr>
          <a:xfrm>
            <a:off x="685800" y="1600200"/>
            <a:ext cx="11049000" cy="4648200"/>
          </a:xfrm>
        </p:spPr>
        <p:txBody>
          <a:bodyPr>
            <a:normAutofit/>
          </a:bodyPr>
          <a:lstStyle/>
          <a:p>
            <a:pPr marL="0" indent="0" hangingPunct="1">
              <a:buNone/>
            </a:pPr>
            <a:r>
              <a:rPr lang="en-US" altLang="zh-CN" dirty="0">
                <a:latin typeface="Arial" charset="0"/>
              </a:rPr>
              <a:t>1</a:t>
            </a:r>
            <a:r>
              <a:rPr lang="zh-CN" altLang="en-US" dirty="0">
                <a:latin typeface="Arial" charset="0"/>
              </a:rPr>
              <a:t>、什么是机器学习（</a:t>
            </a:r>
            <a:r>
              <a:rPr lang="en-US" altLang="zh-CN" dirty="0"/>
              <a:t>Machine learning</a:t>
            </a:r>
            <a:r>
              <a:rPr lang="zh-CN" altLang="en-US" dirty="0">
                <a:latin typeface="Arial" charset="0"/>
              </a:rPr>
              <a:t>）</a:t>
            </a:r>
            <a:endParaRPr lang="en-US" altLang="zh-CN" dirty="0">
              <a:latin typeface="Arial" charset="0"/>
            </a:endParaRPr>
          </a:p>
          <a:p>
            <a:pPr hangingPunct="1"/>
            <a:r>
              <a:rPr lang="zh-CN" altLang="en-US" dirty="0"/>
              <a:t>什么是学习？（</a:t>
            </a:r>
            <a:r>
              <a:rPr lang="en-US" altLang="zh-CN" dirty="0"/>
              <a:t>Herbert A. Simon</a:t>
            </a:r>
            <a:r>
              <a:rPr lang="zh-CN" altLang="en-US" dirty="0"/>
              <a:t>）</a:t>
            </a:r>
            <a:endParaRPr lang="en-US" altLang="zh-CN" dirty="0"/>
          </a:p>
          <a:p>
            <a:pPr lvl="1" hangingPunct="1"/>
            <a:r>
              <a:rPr lang="zh-CN" altLang="en-US" dirty="0"/>
              <a:t>如果一个系统能够通过执行某个</a:t>
            </a:r>
            <a:r>
              <a:rPr lang="zh-CN" altLang="en-US" dirty="0">
                <a:solidFill>
                  <a:srgbClr val="FF0000"/>
                </a:solidFill>
              </a:rPr>
              <a:t>过程</a:t>
            </a:r>
            <a:r>
              <a:rPr lang="zh-CN" altLang="en-US" dirty="0"/>
              <a:t>改进它的</a:t>
            </a:r>
            <a:r>
              <a:rPr lang="zh-CN" altLang="en-US" dirty="0">
                <a:solidFill>
                  <a:srgbClr val="FF0000"/>
                </a:solidFill>
              </a:rPr>
              <a:t>性能</a:t>
            </a:r>
            <a:r>
              <a:rPr lang="zh-CN" altLang="en-US" dirty="0"/>
              <a:t>，这就是学习</a:t>
            </a:r>
            <a:endParaRPr lang="en-US" altLang="zh-CN" dirty="0"/>
          </a:p>
          <a:p>
            <a:pPr lvl="1" hangingPunct="1"/>
            <a:endParaRPr lang="zh-CN" altLang="en-US" dirty="0">
              <a:latin typeface="Arial" charset="0"/>
            </a:endParaRPr>
          </a:p>
        </p:txBody>
      </p:sp>
      <p:sp>
        <p:nvSpPr>
          <p:cNvPr id="19460"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dirty="0">
              <a:latin typeface="黑体" pitchFamily="49" charset="-122"/>
            </a:endParaRPr>
          </a:p>
        </p:txBody>
      </p:sp>
      <p:sp>
        <p:nvSpPr>
          <p:cNvPr id="19461"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latin typeface="Arial Unicode MS" pitchFamily="34" charset="-122"/>
              </a:rPr>
              <a:t>© </a:t>
            </a:r>
            <a:r>
              <a:rPr lang="zh-CN" altLang="en-US" sz="1400">
                <a:latin typeface="Arial Unicode MS" pitchFamily="34" charset="-122"/>
              </a:rPr>
              <a:t>李凡 电子科技大学 信软学院</a:t>
            </a:r>
            <a:endParaRPr lang="zh-CN" altLang="zh-CN" sz="1400">
              <a:latin typeface="Arial Unicode MS" pitchFamily="34" charset="-122"/>
            </a:endParaRPr>
          </a:p>
        </p:txBody>
      </p:sp>
      <p:sp>
        <p:nvSpPr>
          <p:cNvPr id="1946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7D0F79CC-FF85-4CFF-B678-82FF74BBA259}" type="slidenum">
              <a:rPr lang="en-US" altLang="zh-CN" sz="1400">
                <a:ea typeface="ＭＳ Ｐゴシック" pitchFamily="34" charset="-128"/>
              </a:rPr>
              <a:pPr>
                <a:spcBef>
                  <a:spcPct val="0"/>
                </a:spcBef>
                <a:buClrTx/>
                <a:buFontTx/>
                <a:buNone/>
              </a:pPr>
              <a:t>11</a:t>
            </a:fld>
            <a:endParaRPr lang="en-US" altLang="zh-CN" sz="1400">
              <a:ea typeface="ＭＳ Ｐゴシック" pitchFamily="34" charset="-128"/>
            </a:endParaRPr>
          </a:p>
        </p:txBody>
      </p:sp>
      <p:pic>
        <p:nvPicPr>
          <p:cNvPr id="1026" name="Picture 2" descr="Herbert A. Simon - Biographical - NobelPrize.or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5094" y="3429000"/>
            <a:ext cx="18288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he 4 Cs in a student-centered learning approach will be game changers  in the 21st centu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810000"/>
            <a:ext cx="4344989" cy="21724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554" name="内容占位符 2"/>
              <p:cNvSpPr>
                <a:spLocks noGrp="1"/>
              </p:cNvSpPr>
              <p:nvPr>
                <p:ph idx="1"/>
              </p:nvPr>
            </p:nvSpPr>
            <p:spPr>
              <a:xfrm>
                <a:off x="457200" y="1066800"/>
                <a:ext cx="8559800" cy="2743200"/>
              </a:xfrm>
            </p:spPr>
            <p:txBody>
              <a:bodyPr/>
              <a:lstStyle/>
              <a:p>
                <a:pPr indent="-358775" hangingPunct="1">
                  <a:lnSpc>
                    <a:spcPct val="120000"/>
                  </a:lnSpc>
                </a:pPr>
                <a:r>
                  <a:rPr lang="zh-CN" altLang="en-US" dirty="0">
                    <a:latin typeface="Arial" charset="0"/>
                  </a:rPr>
                  <a:t>什么是机器学习？</a:t>
                </a:r>
                <a:r>
                  <a:rPr lang="en-US" altLang="zh-CN" dirty="0"/>
                  <a:t> (Tom M. Mitchell, 1997)</a:t>
                </a:r>
                <a:endParaRPr lang="en-US" altLang="zh-CN" dirty="0">
                  <a:latin typeface="Arial" charset="0"/>
                </a:endParaRPr>
              </a:p>
              <a:p>
                <a:pPr lvl="1" indent="-358775" hangingPunct="1">
                  <a:lnSpc>
                    <a:spcPct val="120000"/>
                  </a:lnSpc>
                </a:pPr>
                <a:r>
                  <a:rPr lang="zh-CN" altLang="en-US" dirty="0">
                    <a:latin typeface="Arial" charset="0"/>
                  </a:rPr>
                  <a:t>机器学习是一种通过</a:t>
                </a:r>
                <a:r>
                  <a:rPr lang="zh-CN" altLang="en-US" dirty="0">
                    <a:solidFill>
                      <a:srgbClr val="FF0000"/>
                    </a:solidFill>
                    <a:latin typeface="Arial" charset="0"/>
                  </a:rPr>
                  <a:t>先验信息</a:t>
                </a:r>
                <a:r>
                  <a:rPr lang="zh-CN" altLang="en-US" dirty="0">
                    <a:latin typeface="Arial" charset="0"/>
                  </a:rPr>
                  <a:t>来</a:t>
                </a:r>
                <a:r>
                  <a:rPr lang="zh-CN" altLang="en-US" dirty="0">
                    <a:solidFill>
                      <a:srgbClr val="FF0000"/>
                    </a:solidFill>
                    <a:latin typeface="Arial" charset="0"/>
                  </a:rPr>
                  <a:t>提升模型能力</a:t>
                </a:r>
                <a:r>
                  <a:rPr lang="zh-CN" altLang="en-US" dirty="0">
                    <a:latin typeface="Arial" charset="0"/>
                  </a:rPr>
                  <a:t>的方式。</a:t>
                </a:r>
                <a:r>
                  <a:rPr lang="zh-CN" altLang="zh-CN" kern="100" dirty="0">
                    <a:cs typeface="Times New Roman" panose="02020603050405020304" pitchFamily="18" charset="0"/>
                  </a:rPr>
                  <a:t>具体地说，对于给定的任务和性能度量标准，使用先验信息</a:t>
                </a:r>
                <a14:m>
                  <m:oMath xmlns:m="http://schemas.openxmlformats.org/officeDocument/2006/math">
                    <m:r>
                      <a:rPr lang="en-US" altLang="zh-CN" b="0" i="0" kern="10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𝐸</m:t>
                    </m:r>
                  </m:oMath>
                </a14:m>
                <a:r>
                  <a:rPr lang="zh-CN" altLang="zh-CN" kern="100" dirty="0">
                    <a:cs typeface="Times New Roman" panose="02020603050405020304" pitchFamily="18" charset="0"/>
                  </a:rPr>
                  <a:t>，通过某种计算方式</a:t>
                </a:r>
                <a14:m>
                  <m:oMath xmlns:m="http://schemas.openxmlformats.org/officeDocument/2006/math">
                    <m:r>
                      <a:rPr lang="en-US" altLang="zh-CN" b="0" i="0" kern="10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𝑇</m:t>
                    </m:r>
                  </m:oMath>
                </a14:m>
                <a:r>
                  <a:rPr lang="zh-CN" altLang="en-US" kern="100" dirty="0">
                    <a:cs typeface="Times New Roman" panose="02020603050405020304" pitchFamily="18" charset="0"/>
                  </a:rPr>
                  <a:t> 来改进</a:t>
                </a:r>
                <a:r>
                  <a:rPr lang="zh-CN" altLang="zh-CN" kern="100" dirty="0">
                    <a:cs typeface="Times New Roman" panose="02020603050405020304" pitchFamily="18" charset="0"/>
                  </a:rPr>
                  <a:t>初始模型</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kern="10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0</m:t>
                        </m:r>
                      </m:sub>
                    </m:sSub>
                  </m:oMath>
                </a14:m>
                <a:r>
                  <a:rPr lang="zh-CN" altLang="en-US" kern="100" dirty="0">
                    <a:cs typeface="Times New Roman" panose="02020603050405020304" pitchFamily="18" charset="0"/>
                  </a:rPr>
                  <a:t>，获得一个</a:t>
                </a:r>
                <a:r>
                  <a:rPr lang="zh-CN" altLang="zh-CN" kern="100" dirty="0">
                    <a:cs typeface="Times New Roman" panose="02020603050405020304" pitchFamily="18" charset="0"/>
                  </a:rPr>
                  <a:t>性能更好的改进模型</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𝑝</m:t>
                        </m:r>
                      </m:sub>
                    </m:sSub>
                    <m:r>
                      <a:rPr lang="zh-CN" altLang="zh-CN" kern="100">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kern="100" dirty="0">
                    <a:cs typeface="Times New Roman" panose="02020603050405020304" pitchFamily="18" charset="0"/>
                  </a:rPr>
                  <a:t>即有</a:t>
                </a:r>
                <a:r>
                  <a:rPr lang="zh-CN" altLang="en-US" kern="100" dirty="0">
                    <a:cs typeface="Times New Roman" panose="02020603050405020304" pitchFamily="18" charset="0"/>
                  </a:rPr>
                  <a:t>：</a:t>
                </a:r>
                <a14:m>
                  <m:oMath xmlns:m="http://schemas.openxmlformats.org/officeDocument/2006/math">
                    <m:sSub>
                      <m:sSubPr>
                        <m:ctrlPr>
                          <a:rPr lang="zh-CN" altLang="zh-CN"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𝑇</m:t>
                    </m:r>
                    <m:r>
                      <a:rPr lang="en-US" altLang="zh-CN"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𝐸</m:t>
                    </m:r>
                    <m:r>
                      <a:rPr lang="en-US" altLang="zh-CN"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kern="100" dirty="0">
                  <a:solidFill>
                    <a:srgbClr val="FF0000"/>
                  </a:solidFill>
                  <a:cs typeface="Times New Roman" panose="02020603050405020304" pitchFamily="18" charset="0"/>
                </a:endParaRPr>
              </a:p>
            </p:txBody>
          </p:sp>
        </mc:Choice>
        <mc:Fallback xmlns="">
          <p:sp>
            <p:nvSpPr>
              <p:cNvPr id="23554" name="内容占位符 2"/>
              <p:cNvSpPr>
                <a:spLocks noGrp="1" noRot="1" noChangeAspect="1" noMove="1" noResize="1" noEditPoints="1" noAdjustHandles="1" noChangeArrowheads="1" noChangeShapeType="1" noTextEdit="1"/>
              </p:cNvSpPr>
              <p:nvPr>
                <p:ph idx="1"/>
              </p:nvPr>
            </p:nvSpPr>
            <p:spPr>
              <a:xfrm>
                <a:off x="457200" y="1066800"/>
                <a:ext cx="8559800" cy="2743200"/>
              </a:xfrm>
              <a:blipFill>
                <a:blip r:embed="rId2"/>
                <a:stretch>
                  <a:fillRect l="-1567" t="-2222" b="-26000"/>
                </a:stretch>
              </a:blipFill>
            </p:spPr>
            <p:txBody>
              <a:bodyPr/>
              <a:lstStyle/>
              <a:p>
                <a:r>
                  <a:rPr lang="zh-CN" altLang="en-US">
                    <a:noFill/>
                  </a:rPr>
                  <a:t> </a:t>
                </a:r>
              </a:p>
            </p:txBody>
          </p:sp>
        </mc:Fallback>
      </mc:AlternateContent>
      <p:sp>
        <p:nvSpPr>
          <p:cNvPr id="2355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355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355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453CCB4-EDF2-4A25-A366-ED99DF55B093}" type="slidenum">
              <a:rPr lang="en-US" altLang="zh-CN" sz="1400">
                <a:ea typeface="ＭＳ Ｐゴシック" pitchFamily="34" charset="-128"/>
              </a:rPr>
              <a:pPr>
                <a:spcBef>
                  <a:spcPct val="0"/>
                </a:spcBef>
                <a:buClrTx/>
                <a:buFontTx/>
                <a:buNone/>
              </a:pPr>
              <a:t>12</a:t>
            </a:fld>
            <a:endParaRPr lang="en-US" altLang="zh-CN" sz="1400">
              <a:ea typeface="ＭＳ Ｐゴシック" pitchFamily="34" charset="-128"/>
            </a:endParaRPr>
          </a:p>
        </p:txBody>
      </p:sp>
      <p:pic>
        <p:nvPicPr>
          <p:cNvPr id="2" name="图片 1"/>
          <p:cNvPicPr>
            <a:picLocks noChangeAspect="1"/>
          </p:cNvPicPr>
          <p:nvPr/>
        </p:nvPicPr>
        <p:blipFill>
          <a:blip r:embed="rId3"/>
          <a:stretch>
            <a:fillRect/>
          </a:stretch>
        </p:blipFill>
        <p:spPr>
          <a:xfrm>
            <a:off x="9144000" y="1219200"/>
            <a:ext cx="2607365" cy="4123446"/>
          </a:xfrm>
          <a:prstGeom prst="rect">
            <a:avLst/>
          </a:prstGeom>
        </p:spPr>
      </p:pic>
    </p:spTree>
    <p:extLst>
      <p:ext uri="{BB962C8B-B14F-4D97-AF65-F5344CB8AC3E}">
        <p14:creationId xmlns:p14="http://schemas.microsoft.com/office/powerpoint/2010/main" val="3917200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p:cNvSpPr>
            <a:spLocks noGrp="1"/>
          </p:cNvSpPr>
          <p:nvPr>
            <p:ph idx="1"/>
          </p:nvPr>
        </p:nvSpPr>
        <p:spPr>
          <a:xfrm>
            <a:off x="609600" y="533401"/>
            <a:ext cx="11125200" cy="5592763"/>
          </a:xfrm>
        </p:spPr>
        <p:txBody>
          <a:bodyPr>
            <a:normAutofit/>
          </a:bodyPr>
          <a:lstStyle/>
          <a:p>
            <a:pPr hangingPunct="1"/>
            <a:r>
              <a:rPr lang="zh-CN" altLang="zh-CN" dirty="0"/>
              <a:t>机器学习理论</a:t>
            </a:r>
            <a:r>
              <a:rPr lang="zh-CN" altLang="en-US" dirty="0"/>
              <a:t>研究内容</a:t>
            </a:r>
            <a:r>
              <a:rPr lang="zh-CN" altLang="zh-CN" dirty="0"/>
              <a:t>主要是设计和分析一些让计算机可以自动“学习”的算法</a:t>
            </a:r>
            <a:r>
              <a:rPr lang="zh-CN" altLang="en-US" dirty="0"/>
              <a:t>；这些</a:t>
            </a:r>
            <a:r>
              <a:rPr lang="zh-CN" altLang="zh-CN" dirty="0"/>
              <a:t>算法是从数据中自动分析获得规律，并利用规律对未知数据进行预测。</a:t>
            </a:r>
            <a:endParaRPr lang="zh-CN" altLang="zh-CN" sz="2400" dirty="0"/>
          </a:p>
          <a:p>
            <a:pPr hangingPunct="1"/>
            <a:r>
              <a:rPr lang="zh-CN" altLang="en-US" dirty="0"/>
              <a:t>机器</a:t>
            </a:r>
            <a:r>
              <a:rPr lang="zh-CN" altLang="zh-CN" dirty="0"/>
              <a:t>学习算法中</a:t>
            </a:r>
            <a:r>
              <a:rPr lang="zh-CN" altLang="en-US" dirty="0"/>
              <a:t>应用</a:t>
            </a:r>
            <a:r>
              <a:rPr lang="zh-CN" altLang="zh-CN" dirty="0"/>
              <a:t>了大量的统计学理论，</a:t>
            </a:r>
            <a:r>
              <a:rPr lang="zh-CN" altLang="en-US" dirty="0"/>
              <a:t>因此</a:t>
            </a:r>
            <a:r>
              <a:rPr lang="zh-CN" altLang="zh-CN" dirty="0"/>
              <a:t>机器学习也被称为统计学习理论</a:t>
            </a:r>
            <a:endParaRPr lang="en-US" altLang="zh-CN" dirty="0"/>
          </a:p>
          <a:p>
            <a:pPr indent="-358775" hangingPunct="1"/>
            <a:r>
              <a:rPr lang="zh-CN" altLang="zh-CN" dirty="0"/>
              <a:t>机器学习在近</a:t>
            </a:r>
            <a:r>
              <a:rPr lang="en-US" altLang="zh-CN" dirty="0"/>
              <a:t>30</a:t>
            </a:r>
            <a:r>
              <a:rPr lang="zh-CN" altLang="zh-CN" dirty="0"/>
              <a:t>多年已发展为一门多领域交叉学科，涉及概率论、统计学、逼近论、凸分析、计算复杂性理论等多门学科</a:t>
            </a:r>
            <a:endParaRPr lang="en-US" altLang="zh-CN" dirty="0"/>
          </a:p>
          <a:p>
            <a:pPr indent="-358775" hangingPunct="1"/>
            <a:r>
              <a:rPr lang="zh-CN" altLang="en-US" dirty="0">
                <a:solidFill>
                  <a:srgbClr val="FF0000"/>
                </a:solidFill>
              </a:rPr>
              <a:t>本课程中不区分“统计学习”与“机器学习”，将共同使用二者</a:t>
            </a:r>
            <a:endParaRPr lang="zh-CN" altLang="zh-CN" dirty="0">
              <a:solidFill>
                <a:srgbClr val="FF0000"/>
              </a:solidFill>
            </a:endParaRPr>
          </a:p>
        </p:txBody>
      </p:sp>
      <p:sp>
        <p:nvSpPr>
          <p:cNvPr id="2355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355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355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453CCB4-EDF2-4A25-A366-ED99DF55B093}" type="slidenum">
              <a:rPr lang="en-US" altLang="zh-CN" sz="1400">
                <a:ea typeface="ＭＳ Ｐゴシック" pitchFamily="34" charset="-128"/>
              </a:rPr>
              <a:pPr>
                <a:spcBef>
                  <a:spcPct val="0"/>
                </a:spcBef>
                <a:buClrTx/>
                <a:buFontTx/>
                <a:buNone/>
              </a:pPr>
              <a:t>13</a:t>
            </a:fld>
            <a:endParaRPr lang="en-US" altLang="zh-CN" sz="1400">
              <a:ea typeface="ＭＳ Ｐゴシック" pitchFamily="34" charset="-128"/>
            </a:endParaRPr>
          </a:p>
        </p:txBody>
      </p:sp>
    </p:spTree>
    <p:extLst>
      <p:ext uri="{BB962C8B-B14F-4D97-AF65-F5344CB8AC3E}">
        <p14:creationId xmlns:p14="http://schemas.microsoft.com/office/powerpoint/2010/main" val="562787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p:cNvSpPr>
            <a:spLocks noGrp="1"/>
          </p:cNvSpPr>
          <p:nvPr>
            <p:ph idx="1"/>
          </p:nvPr>
        </p:nvSpPr>
        <p:spPr>
          <a:xfrm>
            <a:off x="685800" y="381001"/>
            <a:ext cx="11049000" cy="5745164"/>
          </a:xfrm>
        </p:spPr>
        <p:txBody>
          <a:bodyPr>
            <a:normAutofit/>
          </a:bodyPr>
          <a:lstStyle/>
          <a:p>
            <a:pPr hangingPunct="1"/>
            <a:r>
              <a:rPr lang="zh-CN" altLang="en-US" dirty="0"/>
              <a:t>机器学习与统计</a:t>
            </a:r>
            <a:r>
              <a:rPr lang="zh-CN" altLang="zh-CN" dirty="0"/>
              <a:t>学</a:t>
            </a:r>
            <a:r>
              <a:rPr lang="zh-CN" altLang="en-US" dirty="0"/>
              <a:t>的部分术语之间的关系</a:t>
            </a:r>
            <a:endParaRPr lang="en-US" altLang="zh-CN" dirty="0"/>
          </a:p>
        </p:txBody>
      </p:sp>
      <p:sp>
        <p:nvSpPr>
          <p:cNvPr id="2355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355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355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453CCB4-EDF2-4A25-A366-ED99DF55B093}" type="slidenum">
              <a:rPr lang="en-US" altLang="zh-CN" sz="1400">
                <a:ea typeface="ＭＳ Ｐゴシック" pitchFamily="34" charset="-128"/>
              </a:rPr>
              <a:pPr>
                <a:spcBef>
                  <a:spcPct val="0"/>
                </a:spcBef>
                <a:buClrTx/>
                <a:buFontTx/>
                <a:buNone/>
              </a:pPr>
              <a:t>14</a:t>
            </a:fld>
            <a:endParaRPr lang="en-US" altLang="zh-CN" sz="1400">
              <a:ea typeface="ＭＳ Ｐゴシック" pitchFamily="34" charset="-128"/>
            </a:endParaRPr>
          </a:p>
        </p:txBody>
      </p:sp>
      <p:graphicFrame>
        <p:nvGraphicFramePr>
          <p:cNvPr id="2" name="表格 1">
            <a:extLst>
              <a:ext uri="{FF2B5EF4-FFF2-40B4-BE49-F238E27FC236}">
                <a16:creationId xmlns:a16="http://schemas.microsoft.com/office/drawing/2014/main" id="{225BDC87-C2CC-4B0D-BC01-75E600C1A122}"/>
              </a:ext>
            </a:extLst>
          </p:cNvPr>
          <p:cNvGraphicFramePr>
            <a:graphicFrameLocks noGrp="1"/>
          </p:cNvGraphicFramePr>
          <p:nvPr>
            <p:extLst>
              <p:ext uri="{D42A27DB-BD31-4B8C-83A1-F6EECF244321}">
                <p14:modId xmlns:p14="http://schemas.microsoft.com/office/powerpoint/2010/main" val="3016215470"/>
              </p:ext>
            </p:extLst>
          </p:nvPr>
        </p:nvGraphicFramePr>
        <p:xfrm>
          <a:off x="1511300" y="1066800"/>
          <a:ext cx="9398000" cy="5233202"/>
        </p:xfrm>
        <a:graphic>
          <a:graphicData uri="http://schemas.openxmlformats.org/drawingml/2006/table">
            <a:tbl>
              <a:tblPr firstRow="1" bandRow="1">
                <a:tableStyleId>{5C22544A-7EE6-4342-B048-85BDC9FD1C3A}</a:tableStyleId>
              </a:tblPr>
              <a:tblGrid>
                <a:gridCol w="4673600">
                  <a:extLst>
                    <a:ext uri="{9D8B030D-6E8A-4147-A177-3AD203B41FA5}">
                      <a16:colId xmlns:a16="http://schemas.microsoft.com/office/drawing/2014/main" val="2038259122"/>
                    </a:ext>
                  </a:extLst>
                </a:gridCol>
                <a:gridCol w="4724400">
                  <a:extLst>
                    <a:ext uri="{9D8B030D-6E8A-4147-A177-3AD203B41FA5}">
                      <a16:colId xmlns:a16="http://schemas.microsoft.com/office/drawing/2014/main" val="1835162110"/>
                    </a:ext>
                  </a:extLst>
                </a:gridCol>
              </a:tblGrid>
              <a:tr h="402554">
                <a:tc>
                  <a:txBody>
                    <a:bodyPr/>
                    <a:lstStyle/>
                    <a:p>
                      <a:r>
                        <a:rPr lang="zh-CN" altLang="en-US" sz="2000" dirty="0">
                          <a:solidFill>
                            <a:schemeClr val="tx1"/>
                          </a:solidFill>
                        </a:rPr>
                        <a:t>统计学术语</a:t>
                      </a:r>
                    </a:p>
                  </a:txBody>
                  <a:tcPr/>
                </a:tc>
                <a:tc>
                  <a:txBody>
                    <a:bodyPr/>
                    <a:lstStyle/>
                    <a:p>
                      <a:r>
                        <a:rPr lang="zh-CN" altLang="en-US" sz="2000" dirty="0">
                          <a:solidFill>
                            <a:schemeClr val="tx1"/>
                          </a:solidFill>
                        </a:rPr>
                        <a:t>机器学习术语 </a:t>
                      </a:r>
                    </a:p>
                  </a:txBody>
                  <a:tcPr/>
                </a:tc>
                <a:extLst>
                  <a:ext uri="{0D108BD9-81ED-4DB2-BD59-A6C34878D82A}">
                    <a16:rowId xmlns:a16="http://schemas.microsoft.com/office/drawing/2014/main" val="4179176424"/>
                  </a:ext>
                </a:extLst>
              </a:tr>
              <a:tr h="402554">
                <a:tc>
                  <a:txBody>
                    <a:bodyPr/>
                    <a:lstStyle/>
                    <a:p>
                      <a:r>
                        <a:rPr lang="en-US" altLang="zh-CN" sz="2000" dirty="0">
                          <a:solidFill>
                            <a:schemeClr val="tx1"/>
                          </a:solidFill>
                        </a:rPr>
                        <a:t>Estimation</a:t>
                      </a:r>
                      <a:endParaRPr lang="zh-CN" altLang="en-US" sz="2000" dirty="0">
                        <a:solidFill>
                          <a:schemeClr val="tx1"/>
                        </a:solidFill>
                      </a:endParaRPr>
                    </a:p>
                  </a:txBody>
                  <a:tcPr/>
                </a:tc>
                <a:tc>
                  <a:txBody>
                    <a:bodyPr/>
                    <a:lstStyle/>
                    <a:p>
                      <a:r>
                        <a:rPr lang="en-US" altLang="zh-CN" sz="2000" dirty="0">
                          <a:solidFill>
                            <a:schemeClr val="tx1"/>
                          </a:solidFill>
                        </a:rPr>
                        <a:t>Learning </a:t>
                      </a:r>
                      <a:endParaRPr lang="zh-CN" altLang="en-US" sz="2000" dirty="0">
                        <a:solidFill>
                          <a:schemeClr val="tx1"/>
                        </a:solidFill>
                      </a:endParaRPr>
                    </a:p>
                  </a:txBody>
                  <a:tcPr/>
                </a:tc>
                <a:extLst>
                  <a:ext uri="{0D108BD9-81ED-4DB2-BD59-A6C34878D82A}">
                    <a16:rowId xmlns:a16="http://schemas.microsoft.com/office/drawing/2014/main" val="2281042325"/>
                  </a:ext>
                </a:extLst>
              </a:tr>
              <a:tr h="402554">
                <a:tc>
                  <a:txBody>
                    <a:bodyPr/>
                    <a:lstStyle/>
                    <a:p>
                      <a:r>
                        <a:rPr lang="en-US" altLang="zh-CN" sz="2000" dirty="0">
                          <a:solidFill>
                            <a:schemeClr val="tx1"/>
                          </a:solidFill>
                        </a:rPr>
                        <a:t>Classification</a:t>
                      </a:r>
                      <a:endParaRPr lang="zh-CN" altLang="en-US" sz="2000" dirty="0">
                        <a:solidFill>
                          <a:schemeClr val="tx1"/>
                        </a:solidFill>
                      </a:endParaRPr>
                    </a:p>
                  </a:txBody>
                  <a:tcPr/>
                </a:tc>
                <a:tc>
                  <a:txBody>
                    <a:bodyPr/>
                    <a:lstStyle/>
                    <a:p>
                      <a:r>
                        <a:rPr lang="en-US" altLang="zh-CN" sz="2000" dirty="0">
                          <a:solidFill>
                            <a:schemeClr val="tx1"/>
                          </a:solidFill>
                        </a:rPr>
                        <a:t>Supervised learning</a:t>
                      </a:r>
                      <a:endParaRPr lang="zh-CN" altLang="en-US" sz="2000" dirty="0">
                        <a:solidFill>
                          <a:schemeClr val="tx1"/>
                        </a:solidFill>
                      </a:endParaRPr>
                    </a:p>
                  </a:txBody>
                  <a:tcPr/>
                </a:tc>
                <a:extLst>
                  <a:ext uri="{0D108BD9-81ED-4DB2-BD59-A6C34878D82A}">
                    <a16:rowId xmlns:a16="http://schemas.microsoft.com/office/drawing/2014/main" val="2681734544"/>
                  </a:ext>
                </a:extLst>
              </a:tr>
              <a:tr h="402554">
                <a:tc>
                  <a:txBody>
                    <a:bodyPr/>
                    <a:lstStyle/>
                    <a:p>
                      <a:r>
                        <a:rPr lang="en-US" altLang="zh-CN" sz="2000" dirty="0">
                          <a:solidFill>
                            <a:schemeClr val="tx1"/>
                          </a:solidFill>
                        </a:rPr>
                        <a:t>Clustering</a:t>
                      </a:r>
                      <a:endParaRPr lang="zh-CN" altLang="en-US" sz="2000" dirty="0">
                        <a:solidFill>
                          <a:schemeClr val="tx1"/>
                        </a:solidFill>
                      </a:endParaRPr>
                    </a:p>
                  </a:txBody>
                  <a:tcPr/>
                </a:tc>
                <a:tc>
                  <a:txBody>
                    <a:bodyPr/>
                    <a:lstStyle/>
                    <a:p>
                      <a:r>
                        <a:rPr lang="en-US" altLang="zh-CN" sz="2000" dirty="0">
                          <a:solidFill>
                            <a:schemeClr val="tx1"/>
                          </a:solidFill>
                        </a:rPr>
                        <a:t>Unsupervised learning</a:t>
                      </a:r>
                      <a:endParaRPr lang="zh-CN" altLang="en-US" sz="2000" dirty="0">
                        <a:solidFill>
                          <a:schemeClr val="tx1"/>
                        </a:solidFill>
                      </a:endParaRPr>
                    </a:p>
                  </a:txBody>
                  <a:tcPr/>
                </a:tc>
                <a:extLst>
                  <a:ext uri="{0D108BD9-81ED-4DB2-BD59-A6C34878D82A}">
                    <a16:rowId xmlns:a16="http://schemas.microsoft.com/office/drawing/2014/main" val="2677681182"/>
                  </a:ext>
                </a:extLst>
              </a:tr>
              <a:tr h="402554">
                <a:tc>
                  <a:txBody>
                    <a:bodyPr/>
                    <a:lstStyle/>
                    <a:p>
                      <a:r>
                        <a:rPr lang="en-US" altLang="zh-CN" sz="2000" dirty="0">
                          <a:solidFill>
                            <a:schemeClr val="tx1"/>
                          </a:solidFill>
                        </a:rPr>
                        <a:t>Data </a:t>
                      </a:r>
                      <a:endParaRPr lang="zh-CN" altLang="en-US" sz="2000" dirty="0">
                        <a:solidFill>
                          <a:schemeClr val="tx1"/>
                        </a:solidFill>
                      </a:endParaRPr>
                    </a:p>
                  </a:txBody>
                  <a:tcPr/>
                </a:tc>
                <a:tc>
                  <a:txBody>
                    <a:bodyPr/>
                    <a:lstStyle/>
                    <a:p>
                      <a:r>
                        <a:rPr lang="en-US" altLang="zh-CN" sz="2000" dirty="0">
                          <a:solidFill>
                            <a:schemeClr val="tx1"/>
                          </a:solidFill>
                        </a:rPr>
                        <a:t>Training sample</a:t>
                      </a:r>
                      <a:endParaRPr lang="zh-CN" altLang="en-US" sz="2000" dirty="0">
                        <a:solidFill>
                          <a:schemeClr val="tx1"/>
                        </a:solidFill>
                      </a:endParaRPr>
                    </a:p>
                  </a:txBody>
                  <a:tcPr/>
                </a:tc>
                <a:extLst>
                  <a:ext uri="{0D108BD9-81ED-4DB2-BD59-A6C34878D82A}">
                    <a16:rowId xmlns:a16="http://schemas.microsoft.com/office/drawing/2014/main" val="3929611170"/>
                  </a:ext>
                </a:extLst>
              </a:tr>
              <a:tr h="402554">
                <a:tc>
                  <a:txBody>
                    <a:bodyPr/>
                    <a:lstStyle/>
                    <a:p>
                      <a:r>
                        <a:rPr lang="en-US" altLang="zh-CN" sz="2000" dirty="0">
                          <a:solidFill>
                            <a:schemeClr val="tx1"/>
                          </a:solidFill>
                        </a:rPr>
                        <a:t>Covariates </a:t>
                      </a:r>
                      <a:endParaRPr lang="zh-CN" altLang="en-US" sz="2000" dirty="0">
                        <a:solidFill>
                          <a:schemeClr val="tx1"/>
                        </a:solidFill>
                      </a:endParaRPr>
                    </a:p>
                  </a:txBody>
                  <a:tcPr/>
                </a:tc>
                <a:tc>
                  <a:txBody>
                    <a:bodyPr/>
                    <a:lstStyle/>
                    <a:p>
                      <a:r>
                        <a:rPr lang="en-US" altLang="zh-CN" sz="2000" dirty="0">
                          <a:solidFill>
                            <a:schemeClr val="tx1"/>
                          </a:solidFill>
                        </a:rPr>
                        <a:t>Features </a:t>
                      </a:r>
                      <a:endParaRPr lang="zh-CN" altLang="en-US" sz="2000" dirty="0">
                        <a:solidFill>
                          <a:schemeClr val="tx1"/>
                        </a:solidFill>
                      </a:endParaRPr>
                    </a:p>
                  </a:txBody>
                  <a:tcPr/>
                </a:tc>
                <a:extLst>
                  <a:ext uri="{0D108BD9-81ED-4DB2-BD59-A6C34878D82A}">
                    <a16:rowId xmlns:a16="http://schemas.microsoft.com/office/drawing/2014/main" val="803206156"/>
                  </a:ext>
                </a:extLst>
              </a:tr>
              <a:tr h="402554">
                <a:tc>
                  <a:txBody>
                    <a:bodyPr/>
                    <a:lstStyle/>
                    <a:p>
                      <a:r>
                        <a:rPr lang="en-US" altLang="zh-CN" sz="2000" dirty="0">
                          <a:solidFill>
                            <a:schemeClr val="tx1"/>
                          </a:solidFill>
                        </a:rPr>
                        <a:t>Classifier </a:t>
                      </a:r>
                      <a:endParaRPr lang="zh-CN" altLang="en-US" sz="2000" dirty="0">
                        <a:solidFill>
                          <a:schemeClr val="tx1"/>
                        </a:solidFill>
                      </a:endParaRPr>
                    </a:p>
                  </a:txBody>
                  <a:tcPr/>
                </a:tc>
                <a:tc>
                  <a:txBody>
                    <a:bodyPr/>
                    <a:lstStyle/>
                    <a:p>
                      <a:r>
                        <a:rPr lang="en-US" altLang="zh-CN" sz="2000" dirty="0">
                          <a:solidFill>
                            <a:schemeClr val="tx1"/>
                          </a:solidFill>
                        </a:rPr>
                        <a:t>Hypothesis</a:t>
                      </a:r>
                      <a:endParaRPr lang="zh-CN" altLang="en-US" sz="2000" dirty="0">
                        <a:solidFill>
                          <a:schemeClr val="tx1"/>
                        </a:solidFill>
                      </a:endParaRPr>
                    </a:p>
                  </a:txBody>
                  <a:tcPr/>
                </a:tc>
                <a:extLst>
                  <a:ext uri="{0D108BD9-81ED-4DB2-BD59-A6C34878D82A}">
                    <a16:rowId xmlns:a16="http://schemas.microsoft.com/office/drawing/2014/main" val="3696147185"/>
                  </a:ext>
                </a:extLst>
              </a:tr>
              <a:tr h="402554">
                <a:tc>
                  <a:txBody>
                    <a:bodyPr/>
                    <a:lstStyle/>
                    <a:p>
                      <a:r>
                        <a:rPr lang="en-US" altLang="zh-CN" sz="2000" dirty="0">
                          <a:solidFill>
                            <a:schemeClr val="tx1"/>
                          </a:solidFill>
                        </a:rPr>
                        <a:t>Hypothesis </a:t>
                      </a:r>
                      <a:endParaRPr lang="zh-CN" altLang="en-US" sz="2000" dirty="0">
                        <a:solidFill>
                          <a:schemeClr val="tx1"/>
                        </a:solidFill>
                      </a:endParaRPr>
                    </a:p>
                  </a:txBody>
                  <a:tcPr/>
                </a:tc>
                <a:tc>
                  <a:txBody>
                    <a:bodyPr/>
                    <a:lstStyle/>
                    <a:p>
                      <a:r>
                        <a:rPr lang="en-US" altLang="zh-CN" sz="2000" dirty="0">
                          <a:solidFill>
                            <a:schemeClr val="tx1"/>
                          </a:solidFill>
                        </a:rPr>
                        <a:t>/</a:t>
                      </a:r>
                      <a:endParaRPr lang="zh-CN" altLang="en-US" sz="2000" dirty="0">
                        <a:solidFill>
                          <a:schemeClr val="tx1"/>
                        </a:solidFill>
                      </a:endParaRPr>
                    </a:p>
                  </a:txBody>
                  <a:tcPr/>
                </a:tc>
                <a:extLst>
                  <a:ext uri="{0D108BD9-81ED-4DB2-BD59-A6C34878D82A}">
                    <a16:rowId xmlns:a16="http://schemas.microsoft.com/office/drawing/2014/main" val="1855019516"/>
                  </a:ext>
                </a:extLst>
              </a:tr>
              <a:tr h="402554">
                <a:tc>
                  <a:txBody>
                    <a:bodyPr/>
                    <a:lstStyle/>
                    <a:p>
                      <a:r>
                        <a:rPr lang="en-US" altLang="zh-CN" sz="2000" dirty="0">
                          <a:solidFill>
                            <a:schemeClr val="tx1"/>
                          </a:solidFill>
                        </a:rPr>
                        <a:t>Confidence interval</a:t>
                      </a:r>
                      <a:endParaRPr lang="zh-CN" altLang="en-US" sz="2000" dirty="0">
                        <a:solidFill>
                          <a:schemeClr val="tx1"/>
                        </a:solidFill>
                      </a:endParaRPr>
                    </a:p>
                  </a:txBody>
                  <a:tcPr/>
                </a:tc>
                <a:tc>
                  <a:txBody>
                    <a:bodyPr/>
                    <a:lstStyle/>
                    <a:p>
                      <a:r>
                        <a:rPr lang="en-US" altLang="zh-CN" sz="2000" dirty="0">
                          <a:solidFill>
                            <a:schemeClr val="tx1"/>
                          </a:solidFill>
                        </a:rPr>
                        <a:t>/</a:t>
                      </a:r>
                      <a:endParaRPr lang="zh-CN" altLang="en-US" sz="2000" dirty="0">
                        <a:solidFill>
                          <a:schemeClr val="tx1"/>
                        </a:solidFill>
                      </a:endParaRPr>
                    </a:p>
                  </a:txBody>
                  <a:tcPr/>
                </a:tc>
                <a:extLst>
                  <a:ext uri="{0D108BD9-81ED-4DB2-BD59-A6C34878D82A}">
                    <a16:rowId xmlns:a16="http://schemas.microsoft.com/office/drawing/2014/main" val="559631150"/>
                  </a:ext>
                </a:extLst>
              </a:tr>
              <a:tr h="402554">
                <a:tc>
                  <a:txBody>
                    <a:bodyPr/>
                    <a:lstStyle/>
                    <a:p>
                      <a:r>
                        <a:rPr lang="en-US" altLang="zh-CN" sz="2000" dirty="0">
                          <a:solidFill>
                            <a:schemeClr val="tx1"/>
                          </a:solidFill>
                        </a:rPr>
                        <a:t>Directed acyclic graph</a:t>
                      </a:r>
                      <a:endParaRPr lang="zh-CN" altLang="en-US" sz="2000" dirty="0">
                        <a:solidFill>
                          <a:schemeClr val="tx1"/>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rPr>
                        <a:t>Bayes net</a:t>
                      </a:r>
                      <a:endParaRPr lang="zh-CN" altLang="en-US" sz="2000" dirty="0">
                        <a:solidFill>
                          <a:schemeClr val="tx1"/>
                        </a:solidFill>
                      </a:endParaRPr>
                    </a:p>
                  </a:txBody>
                  <a:tcPr/>
                </a:tc>
                <a:extLst>
                  <a:ext uri="{0D108BD9-81ED-4DB2-BD59-A6C34878D82A}">
                    <a16:rowId xmlns:a16="http://schemas.microsoft.com/office/drawing/2014/main" val="414058841"/>
                  </a:ext>
                </a:extLst>
              </a:tr>
              <a:tr h="402554">
                <a:tc>
                  <a:txBody>
                    <a:bodyPr/>
                    <a:lstStyle/>
                    <a:p>
                      <a:r>
                        <a:rPr lang="en-US" altLang="zh-CN" sz="2000" dirty="0">
                          <a:solidFill>
                            <a:schemeClr val="tx1"/>
                          </a:solidFill>
                        </a:rPr>
                        <a:t>Bayesian inference</a:t>
                      </a:r>
                      <a:endParaRPr lang="zh-CN" altLang="en-US" sz="2000" dirty="0">
                        <a:solidFill>
                          <a:schemeClr val="tx1"/>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rPr>
                        <a:t>Bayesian inference</a:t>
                      </a:r>
                      <a:endParaRPr lang="zh-CN" altLang="en-US" sz="2000" dirty="0">
                        <a:solidFill>
                          <a:schemeClr val="tx1"/>
                        </a:solidFill>
                      </a:endParaRPr>
                    </a:p>
                  </a:txBody>
                  <a:tcPr/>
                </a:tc>
                <a:extLst>
                  <a:ext uri="{0D108BD9-81ED-4DB2-BD59-A6C34878D82A}">
                    <a16:rowId xmlns:a16="http://schemas.microsoft.com/office/drawing/2014/main" val="2708008845"/>
                  </a:ext>
                </a:extLst>
              </a:tr>
              <a:tr h="402554">
                <a:tc>
                  <a:txBody>
                    <a:bodyPr/>
                    <a:lstStyle/>
                    <a:p>
                      <a:r>
                        <a:rPr lang="en-US" altLang="zh-CN" sz="2000" dirty="0">
                          <a:solidFill>
                            <a:schemeClr val="tx1"/>
                          </a:solidFill>
                        </a:rPr>
                        <a:t>Frequentist inference</a:t>
                      </a:r>
                      <a:endParaRPr lang="zh-CN" altLang="en-US" sz="2000" dirty="0">
                        <a:solidFill>
                          <a:schemeClr val="tx1"/>
                        </a:solidFill>
                      </a:endParaRPr>
                    </a:p>
                  </a:txBody>
                  <a:tcPr/>
                </a:tc>
                <a:tc>
                  <a:txBody>
                    <a:bodyPr/>
                    <a:lstStyle/>
                    <a:p>
                      <a:r>
                        <a:rPr lang="en-US" altLang="zh-CN" sz="2000" dirty="0">
                          <a:solidFill>
                            <a:schemeClr val="tx1"/>
                          </a:solidFill>
                        </a:rPr>
                        <a:t>/</a:t>
                      </a:r>
                      <a:endParaRPr lang="zh-CN" altLang="en-US" sz="2000" dirty="0">
                        <a:solidFill>
                          <a:schemeClr val="tx1"/>
                        </a:solidFill>
                      </a:endParaRPr>
                    </a:p>
                  </a:txBody>
                  <a:tcPr/>
                </a:tc>
                <a:extLst>
                  <a:ext uri="{0D108BD9-81ED-4DB2-BD59-A6C34878D82A}">
                    <a16:rowId xmlns:a16="http://schemas.microsoft.com/office/drawing/2014/main" val="4001478090"/>
                  </a:ext>
                </a:extLst>
              </a:tr>
              <a:tr h="402554">
                <a:tc>
                  <a:txBody>
                    <a:bodyPr/>
                    <a:lstStyle/>
                    <a:p>
                      <a:r>
                        <a:rPr lang="en-US" altLang="zh-CN" sz="2000" dirty="0">
                          <a:solidFill>
                            <a:schemeClr val="tx1"/>
                          </a:solidFill>
                        </a:rPr>
                        <a:t>Large deviation bounds </a:t>
                      </a:r>
                      <a:endParaRPr lang="zh-CN" altLang="en-US" sz="2000" dirty="0">
                        <a:solidFill>
                          <a:schemeClr val="tx1"/>
                        </a:solidFill>
                      </a:endParaRPr>
                    </a:p>
                  </a:txBody>
                  <a:tcPr/>
                </a:tc>
                <a:tc>
                  <a:txBody>
                    <a:bodyPr/>
                    <a:lstStyle/>
                    <a:p>
                      <a:r>
                        <a:rPr lang="en-US" altLang="zh-CN" sz="2000" dirty="0">
                          <a:solidFill>
                            <a:schemeClr val="tx1"/>
                          </a:solidFill>
                        </a:rPr>
                        <a:t>PAC learning</a:t>
                      </a:r>
                      <a:endParaRPr lang="zh-CN" altLang="en-US" sz="2000" dirty="0">
                        <a:solidFill>
                          <a:schemeClr val="tx1"/>
                        </a:solidFill>
                      </a:endParaRPr>
                    </a:p>
                  </a:txBody>
                  <a:tcPr/>
                </a:tc>
                <a:extLst>
                  <a:ext uri="{0D108BD9-81ED-4DB2-BD59-A6C34878D82A}">
                    <a16:rowId xmlns:a16="http://schemas.microsoft.com/office/drawing/2014/main" val="3806442974"/>
                  </a:ext>
                </a:extLst>
              </a:tr>
            </a:tbl>
          </a:graphicData>
        </a:graphic>
      </p:graphicFrame>
    </p:spTree>
    <p:extLst>
      <p:ext uri="{BB962C8B-B14F-4D97-AF65-F5344CB8AC3E}">
        <p14:creationId xmlns:p14="http://schemas.microsoft.com/office/powerpoint/2010/main" val="1794236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457200"/>
            <a:ext cx="11049000" cy="5791200"/>
          </a:xfrm>
        </p:spPr>
        <p:txBody>
          <a:bodyPr>
            <a:normAutofit fontScale="92500"/>
          </a:bodyPr>
          <a:lstStyle/>
          <a:p>
            <a:pPr marL="0" indent="0" hangingPunct="1">
              <a:buNone/>
            </a:pPr>
            <a:r>
              <a:rPr lang="en-US" altLang="zh-CN" dirty="0">
                <a:latin typeface="Arial" charset="0"/>
              </a:rPr>
              <a:t>2</a:t>
            </a:r>
            <a:r>
              <a:rPr lang="zh-CN" altLang="en-US" dirty="0">
                <a:latin typeface="Arial" charset="0"/>
              </a:rPr>
              <a:t>、基本术语</a:t>
            </a:r>
            <a:endParaRPr lang="en-US" altLang="zh-CN" dirty="0">
              <a:latin typeface="Arial" charset="0"/>
            </a:endParaRPr>
          </a:p>
          <a:p>
            <a:pPr hangingPunct="1"/>
            <a:r>
              <a:rPr lang="zh-CN" altLang="en-US" dirty="0"/>
              <a:t>假定我们收集了一批关于西瓜的数据，每对括号内是一条记录</a:t>
            </a:r>
            <a:endParaRPr lang="en-US" altLang="zh-CN" dirty="0"/>
          </a:p>
          <a:p>
            <a:pPr lvl="1" hangingPunct="1"/>
            <a:r>
              <a:rPr lang="en-US" altLang="zh-CN" dirty="0"/>
              <a:t>(</a:t>
            </a:r>
            <a:r>
              <a:rPr lang="zh-CN" altLang="en-US" dirty="0"/>
              <a:t>色泽</a:t>
            </a:r>
            <a:r>
              <a:rPr lang="en-US" altLang="zh-CN" dirty="0"/>
              <a:t>=</a:t>
            </a:r>
            <a:r>
              <a:rPr lang="zh-CN" altLang="en-US" dirty="0"/>
              <a:t>青绿</a:t>
            </a:r>
            <a:r>
              <a:rPr lang="en-US" altLang="zh-CN" dirty="0"/>
              <a:t>; </a:t>
            </a:r>
            <a:r>
              <a:rPr lang="zh-CN" altLang="en-US" dirty="0"/>
              <a:t>根蒂</a:t>
            </a:r>
            <a:r>
              <a:rPr lang="en-US" altLang="zh-CN" dirty="0"/>
              <a:t>=</a:t>
            </a:r>
            <a:r>
              <a:rPr lang="zh-CN" altLang="en-US" dirty="0"/>
              <a:t>蜷缩</a:t>
            </a:r>
            <a:r>
              <a:rPr lang="en-US" altLang="zh-CN" dirty="0"/>
              <a:t>; </a:t>
            </a:r>
            <a:r>
              <a:rPr lang="zh-CN" altLang="en-US" dirty="0"/>
              <a:t>敲声</a:t>
            </a:r>
            <a:r>
              <a:rPr lang="en-US" altLang="zh-CN" dirty="0"/>
              <a:t>=</a:t>
            </a:r>
            <a:r>
              <a:rPr lang="zh-CN" altLang="en-US" dirty="0"/>
              <a:t>浊响</a:t>
            </a:r>
            <a:r>
              <a:rPr lang="en-US" altLang="zh-CN" dirty="0"/>
              <a:t>)</a:t>
            </a:r>
          </a:p>
          <a:p>
            <a:pPr lvl="1" hangingPunct="1"/>
            <a:r>
              <a:rPr lang="en-US" altLang="zh-CN" dirty="0"/>
              <a:t>(</a:t>
            </a:r>
            <a:r>
              <a:rPr lang="zh-CN" altLang="en-US" dirty="0"/>
              <a:t>色泽</a:t>
            </a:r>
            <a:r>
              <a:rPr lang="en-US" altLang="zh-CN" dirty="0"/>
              <a:t>=</a:t>
            </a:r>
            <a:r>
              <a:rPr lang="zh-CN" altLang="en-US" dirty="0"/>
              <a:t>乌黑</a:t>
            </a:r>
            <a:r>
              <a:rPr lang="en-US" altLang="zh-CN" dirty="0"/>
              <a:t>; </a:t>
            </a:r>
            <a:r>
              <a:rPr lang="zh-CN" altLang="en-US" dirty="0"/>
              <a:t>根蒂</a:t>
            </a:r>
            <a:r>
              <a:rPr lang="en-US" altLang="zh-CN" dirty="0"/>
              <a:t>=</a:t>
            </a:r>
            <a:r>
              <a:rPr lang="zh-CN" altLang="en-US" dirty="0"/>
              <a:t>稍蜷</a:t>
            </a:r>
            <a:r>
              <a:rPr lang="en-US" altLang="zh-CN" dirty="0"/>
              <a:t>; </a:t>
            </a:r>
            <a:r>
              <a:rPr lang="zh-CN" altLang="en-US" dirty="0"/>
              <a:t>敲声</a:t>
            </a:r>
            <a:r>
              <a:rPr lang="en-US" altLang="zh-CN" dirty="0"/>
              <a:t>=</a:t>
            </a:r>
            <a:r>
              <a:rPr lang="zh-CN" altLang="en-US" dirty="0"/>
              <a:t>沉闷</a:t>
            </a:r>
            <a:r>
              <a:rPr lang="en-US" altLang="zh-CN" dirty="0"/>
              <a:t>)</a:t>
            </a:r>
          </a:p>
          <a:p>
            <a:pPr lvl="1" hangingPunct="1"/>
            <a:r>
              <a:rPr lang="en-US" altLang="zh-CN" dirty="0"/>
              <a:t>(</a:t>
            </a:r>
            <a:r>
              <a:rPr lang="zh-CN" altLang="en-US" dirty="0"/>
              <a:t>色泽</a:t>
            </a:r>
            <a:r>
              <a:rPr lang="en-US" altLang="zh-CN" dirty="0"/>
              <a:t>=</a:t>
            </a:r>
            <a:r>
              <a:rPr lang="zh-CN" altLang="en-US" dirty="0"/>
              <a:t>浅白</a:t>
            </a:r>
            <a:r>
              <a:rPr lang="en-US" altLang="zh-CN" dirty="0"/>
              <a:t>; </a:t>
            </a:r>
            <a:r>
              <a:rPr lang="zh-CN" altLang="en-US" dirty="0"/>
              <a:t>根蒂</a:t>
            </a:r>
            <a:r>
              <a:rPr lang="en-US" altLang="zh-CN" dirty="0"/>
              <a:t>=</a:t>
            </a:r>
            <a:r>
              <a:rPr lang="zh-CN" altLang="en-US" dirty="0"/>
              <a:t>硬挺</a:t>
            </a:r>
            <a:r>
              <a:rPr lang="en-US" altLang="zh-CN" dirty="0"/>
              <a:t>; </a:t>
            </a:r>
            <a:r>
              <a:rPr lang="zh-CN" altLang="en-US" dirty="0"/>
              <a:t>敲声</a:t>
            </a:r>
            <a:r>
              <a:rPr lang="en-US" altLang="zh-CN" dirty="0"/>
              <a:t>=</a:t>
            </a:r>
            <a:r>
              <a:rPr lang="zh-CN" altLang="en-US" dirty="0"/>
              <a:t>清脆</a:t>
            </a:r>
            <a:r>
              <a:rPr lang="en-US" altLang="zh-CN" dirty="0"/>
              <a:t>)</a:t>
            </a:r>
          </a:p>
          <a:p>
            <a:pPr lvl="1" hangingPunct="1"/>
            <a:r>
              <a:rPr lang="en-US" altLang="zh-CN" dirty="0"/>
              <a:t>…</a:t>
            </a:r>
          </a:p>
          <a:p>
            <a:pPr hangingPunct="1"/>
            <a:r>
              <a:rPr lang="zh-CN" altLang="en-US" dirty="0"/>
              <a:t>这组记录的集合称为一个</a:t>
            </a:r>
            <a:r>
              <a:rPr lang="en-US" altLang="zh-CN" dirty="0">
                <a:solidFill>
                  <a:srgbClr val="FF0000"/>
                </a:solidFill>
              </a:rPr>
              <a:t>“</a:t>
            </a:r>
            <a:r>
              <a:rPr lang="zh-CN" altLang="en-US" dirty="0">
                <a:solidFill>
                  <a:srgbClr val="FF0000"/>
                </a:solidFill>
              </a:rPr>
              <a:t>数据集</a:t>
            </a:r>
            <a:r>
              <a:rPr lang="en-US" altLang="zh-CN" dirty="0">
                <a:solidFill>
                  <a:srgbClr val="FF0000"/>
                </a:solidFill>
              </a:rPr>
              <a:t>” (data set) </a:t>
            </a:r>
            <a:r>
              <a:rPr lang="zh-CN" altLang="en-US" dirty="0"/>
              <a:t>，其中每条记录是关于一个事件或对象</a:t>
            </a:r>
            <a:r>
              <a:rPr lang="en-US" altLang="zh-CN" dirty="0"/>
              <a:t>(</a:t>
            </a:r>
            <a:r>
              <a:rPr lang="zh-CN" altLang="en-US" dirty="0"/>
              <a:t>这里是一个西瓜</a:t>
            </a:r>
            <a:r>
              <a:rPr lang="en-US" altLang="zh-CN" dirty="0"/>
              <a:t>)</a:t>
            </a:r>
            <a:r>
              <a:rPr lang="zh-CN" altLang="en-US" dirty="0"/>
              <a:t>的描述，称为一个</a:t>
            </a:r>
            <a:r>
              <a:rPr lang="en-US" altLang="zh-CN" dirty="0">
                <a:solidFill>
                  <a:srgbClr val="FF0000"/>
                </a:solidFill>
              </a:rPr>
              <a:t>“</a:t>
            </a:r>
            <a:r>
              <a:rPr lang="zh-CN" altLang="en-US" dirty="0">
                <a:solidFill>
                  <a:srgbClr val="FF0000"/>
                </a:solidFill>
              </a:rPr>
              <a:t>示例</a:t>
            </a:r>
            <a:r>
              <a:rPr lang="en-US" altLang="zh-CN" dirty="0">
                <a:solidFill>
                  <a:srgbClr val="FF0000"/>
                </a:solidFill>
              </a:rPr>
              <a:t>” (instance) </a:t>
            </a:r>
            <a:r>
              <a:rPr lang="zh-CN" altLang="en-US" dirty="0"/>
              <a:t>或</a:t>
            </a:r>
            <a:r>
              <a:rPr lang="en-US" altLang="zh-CN" dirty="0">
                <a:solidFill>
                  <a:srgbClr val="FF0000"/>
                </a:solidFill>
              </a:rPr>
              <a:t>“</a:t>
            </a:r>
            <a:r>
              <a:rPr lang="zh-CN" altLang="en-US" dirty="0">
                <a:solidFill>
                  <a:srgbClr val="FF0000"/>
                </a:solidFill>
              </a:rPr>
              <a:t>样本</a:t>
            </a:r>
            <a:r>
              <a:rPr lang="en-US" altLang="zh-CN" dirty="0">
                <a:solidFill>
                  <a:srgbClr val="FF0000"/>
                </a:solidFill>
              </a:rPr>
              <a:t>” (sample)</a:t>
            </a:r>
          </a:p>
          <a:p>
            <a:pPr hangingPunct="1"/>
            <a:r>
              <a:rPr lang="zh-CN" altLang="en-US" dirty="0"/>
              <a:t>反映事件或对象在某方面的表现或性质的事项，例如</a:t>
            </a:r>
            <a:r>
              <a:rPr lang="en-US" altLang="zh-CN" dirty="0"/>
              <a:t>“</a:t>
            </a:r>
            <a:r>
              <a:rPr lang="zh-CN" altLang="en-US" dirty="0"/>
              <a:t>色泽</a:t>
            </a:r>
            <a:r>
              <a:rPr lang="en-US" altLang="zh-CN" dirty="0"/>
              <a:t>” “</a:t>
            </a:r>
            <a:r>
              <a:rPr lang="zh-CN" altLang="en-US" dirty="0"/>
              <a:t>根蒂</a:t>
            </a:r>
            <a:r>
              <a:rPr lang="en-US" altLang="zh-CN" dirty="0"/>
              <a:t>” “</a:t>
            </a:r>
            <a:r>
              <a:rPr lang="zh-CN" altLang="en-US" dirty="0"/>
              <a:t>敲声</a:t>
            </a:r>
            <a:r>
              <a:rPr lang="en-US" altLang="zh-CN" dirty="0"/>
              <a:t>”</a:t>
            </a:r>
            <a:r>
              <a:rPr lang="zh-CN" altLang="en-US" dirty="0"/>
              <a:t>，称为</a:t>
            </a:r>
            <a:r>
              <a:rPr lang="zh-CN" altLang="en-US" dirty="0">
                <a:solidFill>
                  <a:srgbClr val="FF0000"/>
                </a:solidFill>
              </a:rPr>
              <a:t>“属性”</a:t>
            </a:r>
            <a:r>
              <a:rPr lang="en-US" altLang="zh-CN" dirty="0">
                <a:solidFill>
                  <a:srgbClr val="FF0000"/>
                </a:solidFill>
              </a:rPr>
              <a:t> (attribute) </a:t>
            </a:r>
            <a:r>
              <a:rPr lang="zh-CN" altLang="en-US" dirty="0"/>
              <a:t>或</a:t>
            </a:r>
            <a:r>
              <a:rPr lang="zh-CN" altLang="en-US" dirty="0">
                <a:solidFill>
                  <a:srgbClr val="FF0000"/>
                </a:solidFill>
              </a:rPr>
              <a:t>“特征”</a:t>
            </a:r>
            <a:r>
              <a:rPr lang="en-US" altLang="zh-CN" dirty="0">
                <a:solidFill>
                  <a:srgbClr val="FF0000"/>
                </a:solidFill>
              </a:rPr>
              <a:t>(feature)</a:t>
            </a:r>
            <a:r>
              <a:rPr lang="en-US" altLang="zh-CN" dirty="0"/>
              <a:t>;</a:t>
            </a:r>
            <a:endParaRPr lang="zh-CN" altLang="en-US" dirty="0">
              <a:latin typeface="Arial" charset="0"/>
            </a:endParaRPr>
          </a:p>
        </p:txBody>
      </p:sp>
      <p:sp>
        <p:nvSpPr>
          <p:cNvPr id="19460"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dirty="0">
              <a:latin typeface="黑体" pitchFamily="49" charset="-122"/>
            </a:endParaRPr>
          </a:p>
        </p:txBody>
      </p:sp>
      <p:sp>
        <p:nvSpPr>
          <p:cNvPr id="19461"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latin typeface="Arial Unicode MS" pitchFamily="34" charset="-122"/>
              </a:rPr>
              <a:t>© </a:t>
            </a:r>
            <a:r>
              <a:rPr lang="zh-CN" altLang="en-US" sz="1400">
                <a:latin typeface="Arial Unicode MS" pitchFamily="34" charset="-122"/>
              </a:rPr>
              <a:t>李凡 电子科技大学 信软学院</a:t>
            </a:r>
            <a:endParaRPr lang="zh-CN" altLang="zh-CN" sz="1400">
              <a:latin typeface="Arial Unicode MS" pitchFamily="34" charset="-122"/>
            </a:endParaRPr>
          </a:p>
        </p:txBody>
      </p:sp>
      <p:sp>
        <p:nvSpPr>
          <p:cNvPr id="1946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7D0F79CC-FF85-4CFF-B678-82FF74BBA259}" type="slidenum">
              <a:rPr lang="en-US" altLang="zh-CN" sz="1400">
                <a:ea typeface="ＭＳ Ｐゴシック" pitchFamily="34" charset="-128"/>
              </a:rPr>
              <a:pPr>
                <a:spcBef>
                  <a:spcPct val="0"/>
                </a:spcBef>
                <a:buClrTx/>
                <a:buFontTx/>
                <a:buNone/>
              </a:pPr>
              <a:t>15</a:t>
            </a:fld>
            <a:endParaRPr lang="en-US" altLang="zh-CN" sz="1400">
              <a:ea typeface="ＭＳ Ｐゴシック" pitchFamily="34" charset="-128"/>
            </a:endParaRPr>
          </a:p>
        </p:txBody>
      </p:sp>
      <p:sp>
        <p:nvSpPr>
          <p:cNvPr id="6" name="矩形 5">
            <a:extLst>
              <a:ext uri="{FF2B5EF4-FFF2-40B4-BE49-F238E27FC236}">
                <a16:creationId xmlns:a16="http://schemas.microsoft.com/office/drawing/2014/main" id="{3C970D28-51E3-491C-A097-1F174D95F77E}"/>
              </a:ext>
            </a:extLst>
          </p:cNvPr>
          <p:cNvSpPr/>
          <p:nvPr/>
        </p:nvSpPr>
        <p:spPr>
          <a:xfrm>
            <a:off x="1696441" y="1591240"/>
            <a:ext cx="569387" cy="1384995"/>
          </a:xfrm>
          <a:prstGeom prst="rect">
            <a:avLst/>
          </a:prstGeom>
          <a:ln w="12700">
            <a:solidFill>
              <a:srgbClr val="FF0000"/>
            </a:solidFill>
          </a:ln>
        </p:spPr>
        <p:txBody>
          <a:bodyPr wrap="none">
            <a:spAutoFit/>
          </a:bodyPr>
          <a:lstStyle/>
          <a:p>
            <a:r>
              <a:rPr lang="en-US" altLang="zh-CN" sz="2000" dirty="0">
                <a:latin typeface="黑体" panose="02010609060101010101" pitchFamily="49" charset="-122"/>
                <a:ea typeface="黑体" panose="02010609060101010101" pitchFamily="49" charset="-122"/>
              </a:rPr>
              <a:t>   </a:t>
            </a: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p:txBody>
      </p:sp>
      <p:sp>
        <p:nvSpPr>
          <p:cNvPr id="7" name="矩形 6">
            <a:extLst>
              <a:ext uri="{FF2B5EF4-FFF2-40B4-BE49-F238E27FC236}">
                <a16:creationId xmlns:a16="http://schemas.microsoft.com/office/drawing/2014/main" id="{7AE0AE05-61D0-461D-A7C2-F075C3159055}"/>
              </a:ext>
            </a:extLst>
          </p:cNvPr>
          <p:cNvSpPr/>
          <p:nvPr/>
        </p:nvSpPr>
        <p:spPr>
          <a:xfrm>
            <a:off x="3382927" y="1591239"/>
            <a:ext cx="569387" cy="1384995"/>
          </a:xfrm>
          <a:prstGeom prst="rect">
            <a:avLst/>
          </a:prstGeom>
          <a:ln w="12700">
            <a:solidFill>
              <a:srgbClr val="FF0000"/>
            </a:solidFill>
          </a:ln>
        </p:spPr>
        <p:txBody>
          <a:bodyPr wrap="none">
            <a:spAutoFit/>
          </a:bodyPr>
          <a:lstStyle/>
          <a:p>
            <a:r>
              <a:rPr lang="en-US" altLang="zh-CN" sz="2000" dirty="0">
                <a:latin typeface="黑体" panose="02010609060101010101" pitchFamily="49" charset="-122"/>
                <a:ea typeface="黑体" panose="02010609060101010101" pitchFamily="49" charset="-122"/>
              </a:rPr>
              <a:t>   </a:t>
            </a: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p:txBody>
      </p:sp>
      <p:sp>
        <p:nvSpPr>
          <p:cNvPr id="8" name="矩形 7">
            <a:extLst>
              <a:ext uri="{FF2B5EF4-FFF2-40B4-BE49-F238E27FC236}">
                <a16:creationId xmlns:a16="http://schemas.microsoft.com/office/drawing/2014/main" id="{F674630F-0AF8-445D-AF7A-C0D30D57C963}"/>
              </a:ext>
            </a:extLst>
          </p:cNvPr>
          <p:cNvSpPr/>
          <p:nvPr/>
        </p:nvSpPr>
        <p:spPr>
          <a:xfrm>
            <a:off x="5069413" y="1591239"/>
            <a:ext cx="569387" cy="1384995"/>
          </a:xfrm>
          <a:prstGeom prst="rect">
            <a:avLst/>
          </a:prstGeom>
          <a:ln w="12700">
            <a:solidFill>
              <a:srgbClr val="FF0000"/>
            </a:solidFill>
          </a:ln>
        </p:spPr>
        <p:txBody>
          <a:bodyPr wrap="none">
            <a:spAutoFit/>
          </a:bodyPr>
          <a:lstStyle/>
          <a:p>
            <a:r>
              <a:rPr lang="en-US" altLang="zh-CN" sz="2000" dirty="0">
                <a:latin typeface="黑体" panose="02010609060101010101" pitchFamily="49" charset="-122"/>
                <a:ea typeface="黑体" panose="02010609060101010101" pitchFamily="49" charset="-122"/>
              </a:rPr>
              <a:t>   </a:t>
            </a:r>
          </a:p>
          <a:p>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9837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85800" y="457200"/>
                <a:ext cx="11049000" cy="5791200"/>
              </a:xfrm>
            </p:spPr>
            <p:txBody>
              <a:bodyPr>
                <a:normAutofit/>
              </a:bodyPr>
              <a:lstStyle/>
              <a:p>
                <a:pPr hangingPunct="1"/>
                <a:r>
                  <a:rPr lang="zh-CN" altLang="en-US" dirty="0"/>
                  <a:t>属性上的取值，例如</a:t>
                </a:r>
                <a:r>
                  <a:rPr lang="en-US" altLang="zh-CN" dirty="0"/>
                  <a:t>“</a:t>
                </a:r>
                <a:r>
                  <a:rPr lang="zh-CN" altLang="en-US" dirty="0"/>
                  <a:t>青绿</a:t>
                </a:r>
                <a:r>
                  <a:rPr lang="en-US" altLang="zh-CN" dirty="0"/>
                  <a:t>” “</a:t>
                </a:r>
                <a:r>
                  <a:rPr lang="zh-CN" altLang="en-US" dirty="0"/>
                  <a:t>乌黑</a:t>
                </a:r>
                <a:r>
                  <a:rPr lang="en-US" altLang="zh-CN" dirty="0"/>
                  <a:t>”</a:t>
                </a:r>
                <a:r>
                  <a:rPr lang="zh-CN" altLang="en-US" dirty="0"/>
                  <a:t>，称为</a:t>
                </a:r>
                <a:r>
                  <a:rPr lang="en-US" altLang="zh-CN" dirty="0">
                    <a:solidFill>
                      <a:srgbClr val="FF0000"/>
                    </a:solidFill>
                  </a:rPr>
                  <a:t>“</a:t>
                </a:r>
                <a:r>
                  <a:rPr lang="zh-CN" altLang="en-US" dirty="0">
                    <a:solidFill>
                      <a:srgbClr val="FF0000"/>
                    </a:solidFill>
                  </a:rPr>
                  <a:t>属性值</a:t>
                </a:r>
                <a:r>
                  <a:rPr lang="en-US" altLang="zh-CN" dirty="0">
                    <a:solidFill>
                      <a:srgbClr val="FF0000"/>
                    </a:solidFill>
                  </a:rPr>
                  <a:t>” </a:t>
                </a:r>
                <a:r>
                  <a:rPr lang="en-US" altLang="zh-CN" dirty="0"/>
                  <a:t>(attribute value). </a:t>
                </a:r>
                <a:r>
                  <a:rPr lang="zh-CN" altLang="en-US" dirty="0"/>
                  <a:t>属性张成的空间称为</a:t>
                </a:r>
                <a:r>
                  <a:rPr lang="en-US" altLang="zh-CN" dirty="0">
                    <a:solidFill>
                      <a:srgbClr val="FF0000"/>
                    </a:solidFill>
                  </a:rPr>
                  <a:t>“</a:t>
                </a:r>
                <a:r>
                  <a:rPr lang="zh-CN" altLang="en-US" dirty="0">
                    <a:solidFill>
                      <a:srgbClr val="FF0000"/>
                    </a:solidFill>
                  </a:rPr>
                  <a:t>属性空间</a:t>
                </a:r>
                <a:r>
                  <a:rPr lang="en-US" altLang="zh-CN" dirty="0">
                    <a:solidFill>
                      <a:srgbClr val="FF0000"/>
                    </a:solidFill>
                  </a:rPr>
                  <a:t>” </a:t>
                </a:r>
                <a:r>
                  <a:rPr lang="en-US" altLang="zh-CN" dirty="0"/>
                  <a:t>(attribute space) </a:t>
                </a:r>
                <a:r>
                  <a:rPr lang="zh-CN" altLang="en-US" dirty="0"/>
                  <a:t>、</a:t>
                </a:r>
                <a:r>
                  <a:rPr lang="en-US" altLang="zh-CN" dirty="0">
                    <a:solidFill>
                      <a:srgbClr val="FF0000"/>
                    </a:solidFill>
                  </a:rPr>
                  <a:t>“</a:t>
                </a:r>
                <a:r>
                  <a:rPr lang="zh-CN" altLang="en-US" dirty="0">
                    <a:solidFill>
                      <a:srgbClr val="FF0000"/>
                    </a:solidFill>
                  </a:rPr>
                  <a:t>样本空间</a:t>
                </a:r>
                <a:r>
                  <a:rPr lang="en-US" altLang="zh-CN" dirty="0">
                    <a:solidFill>
                      <a:srgbClr val="FF0000"/>
                    </a:solidFill>
                  </a:rPr>
                  <a:t>” </a:t>
                </a:r>
                <a:r>
                  <a:rPr lang="en-US" altLang="zh-CN" dirty="0"/>
                  <a:t>(sample space)</a:t>
                </a:r>
                <a:r>
                  <a:rPr lang="zh-CN" altLang="en-US" dirty="0"/>
                  <a:t>或</a:t>
                </a:r>
                <a:r>
                  <a:rPr lang="en-US" altLang="zh-CN" dirty="0"/>
                  <a:t>“</a:t>
                </a:r>
                <a:r>
                  <a:rPr lang="zh-CN" altLang="en-US" dirty="0"/>
                  <a:t>输入空间</a:t>
                </a:r>
                <a:r>
                  <a:rPr lang="en-US" altLang="zh-CN" dirty="0"/>
                  <a:t>”</a:t>
                </a:r>
              </a:p>
              <a:p>
                <a:pPr lvl="1" hangingPunct="1"/>
                <a:r>
                  <a:rPr lang="zh-CN" altLang="en-US" dirty="0"/>
                  <a:t>由于空间中的每个点对应一个坐标向量，因此我们也把一个示例称为一个</a:t>
                </a:r>
                <a:r>
                  <a:rPr lang="en-US" altLang="zh-CN" dirty="0"/>
                  <a:t>"</a:t>
                </a:r>
                <a:r>
                  <a:rPr lang="zh-CN" altLang="en-US" dirty="0"/>
                  <a:t>特征向量</a:t>
                </a:r>
                <a:r>
                  <a:rPr lang="en-US" altLang="zh-CN" dirty="0"/>
                  <a:t>" (feature vector).</a:t>
                </a:r>
              </a:p>
              <a:p>
                <a:pPr hangingPunct="1"/>
                <a:r>
                  <a:rPr lang="zh-CN" altLang="en-US" dirty="0"/>
                  <a:t>一般地，令</a:t>
                </a:r>
                <a14:m>
                  <m:oMath xmlns:m="http://schemas.openxmlformats.org/officeDocument/2006/math">
                    <m:r>
                      <a:rPr lang="en-US" altLang="zh-CN" b="0" i="1" smtClean="0">
                        <a:latin typeface="Cambria Math" panose="02040503050406030204" pitchFamily="18" charset="0"/>
                      </a:rPr>
                      <m:t>𝐷</m:t>
                    </m:r>
                    <m:r>
                      <a:rPr lang="en-US" altLang="zh-CN"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0" i="1">
                            <a:latin typeface="Cambria Math" panose="02040503050406030204" pitchFamily="18" charset="0"/>
                          </a:rPr>
                          <m:t>1</m:t>
                        </m:r>
                      </m:sub>
                    </m:sSub>
                    <m:r>
                      <a:rPr lang="en-US" altLang="zh-CN"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r>
                      <a:rPr lang="en-US" altLang="zh-CN" b="0" i="1" smtClean="0">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𝑚</m:t>
                        </m:r>
                      </m:sub>
                    </m:sSub>
                    <m:r>
                      <a:rPr lang="en-US" altLang="zh-CN" i="1" smtClean="0">
                        <a:latin typeface="Cambria Math" panose="02040503050406030204" pitchFamily="18" charset="0"/>
                      </a:rPr>
                      <m:t>}</m:t>
                    </m:r>
                  </m:oMath>
                </a14:m>
                <a:r>
                  <a:rPr lang="zh-CN" altLang="en-US" dirty="0"/>
                  <a:t>或</a:t>
                </a:r>
                <a14:m>
                  <m:oMath xmlns:m="http://schemas.openxmlformats.org/officeDocument/2006/math">
                    <m:r>
                      <a:rPr lang="en-US" altLang="zh-CN" i="1">
                        <a:latin typeface="Cambria Math" panose="02040503050406030204" pitchFamily="18" charset="0"/>
                      </a:rPr>
                      <m:t>𝐷</m:t>
                    </m:r>
                    <m: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d>
                          <m:dPr>
                            <m:begChr m:val="{"/>
                            <m:endChr m:val="}"/>
                            <m:ctrlPr>
                              <a:rPr lang="en-US"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𝑖</m:t>
                                </m:r>
                              </m:sub>
                            </m:sSub>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sSubSup>
                  </m:oMath>
                </a14:m>
                <a:r>
                  <a:rPr lang="zh-CN" altLang="en-US" dirty="0"/>
                  <a:t>表示包含</a:t>
                </a:r>
                <a14:m>
                  <m:oMath xmlns:m="http://schemas.openxmlformats.org/officeDocument/2006/math">
                    <m:r>
                      <a:rPr lang="en-US" altLang="zh-CN" i="1" dirty="0" smtClean="0">
                        <a:latin typeface="Cambria Math" panose="02040503050406030204" pitchFamily="18" charset="0"/>
                      </a:rPr>
                      <m:t>𝑚</m:t>
                    </m:r>
                  </m:oMath>
                </a14:m>
                <a:r>
                  <a:rPr lang="zh-CN" altLang="en-US" dirty="0"/>
                  <a:t>个示例的数据集，</a:t>
                </a:r>
                <a:r>
                  <a:rPr lang="zh-CN" altLang="en-US" dirty="0">
                    <a:solidFill>
                      <a:srgbClr val="FF0000"/>
                    </a:solidFill>
                  </a:rPr>
                  <a:t>每个示例由</a:t>
                </a:r>
                <a14:m>
                  <m:oMath xmlns:m="http://schemas.openxmlformats.org/officeDocument/2006/math">
                    <m:r>
                      <a:rPr lang="en-US" altLang="zh-CN" i="1" dirty="0" smtClean="0">
                        <a:solidFill>
                          <a:srgbClr val="FF0000"/>
                        </a:solidFill>
                        <a:latin typeface="Cambria Math" panose="02040503050406030204" pitchFamily="18" charset="0"/>
                      </a:rPr>
                      <m:t>𝑑</m:t>
                    </m:r>
                  </m:oMath>
                </a14:m>
                <a:r>
                  <a:rPr lang="zh-CN" altLang="en-US" dirty="0">
                    <a:solidFill>
                      <a:srgbClr val="FF0000"/>
                    </a:solidFill>
                  </a:rPr>
                  <a:t>个属性描述</a:t>
                </a:r>
                <a:r>
                  <a:rPr lang="zh-CN" altLang="en-US" dirty="0"/>
                  <a:t>，则每个示例</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1"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𝑖𝑑</m:t>
                        </m:r>
                      </m:sub>
                    </m:sSub>
                    <m:r>
                      <a:rPr lang="en-US" altLang="zh-CN" b="0" i="1" smtClean="0">
                        <a:latin typeface="Cambria Math" panose="02040503050406030204" pitchFamily="18" charset="0"/>
                      </a:rPr>
                      <m:t>)</m:t>
                    </m:r>
                  </m:oMath>
                </a14:m>
                <a:r>
                  <a:rPr lang="en-US" altLang="zh-CN" i="1" dirty="0"/>
                  <a:t> </a:t>
                </a:r>
                <a:r>
                  <a:rPr lang="zh-CN" altLang="en-US" dirty="0"/>
                  <a:t>是 </a:t>
                </a:r>
                <a14:m>
                  <m:oMath xmlns:m="http://schemas.openxmlformats.org/officeDocument/2006/math">
                    <m:r>
                      <a:rPr lang="en-US" altLang="zh-CN" i="1" dirty="0" smtClean="0">
                        <a:latin typeface="Cambria Math" panose="02040503050406030204" pitchFamily="18" charset="0"/>
                      </a:rPr>
                      <m:t>𝑑</m:t>
                    </m:r>
                  </m:oMath>
                </a14:m>
                <a:r>
                  <a:rPr lang="en-US" altLang="zh-CN" dirty="0"/>
                  <a:t> </a:t>
                </a:r>
                <a:r>
                  <a:rPr lang="zh-CN" altLang="en-US" dirty="0"/>
                  <a:t>维样本空间</a:t>
                </a:r>
                <a14:m>
                  <m:oMath xmlns:m="http://schemas.openxmlformats.org/officeDocument/2006/math">
                    <m:r>
                      <a:rPr lang="en-US" altLang="zh-CN" b="0" i="0" dirty="0" smtClean="0">
                        <a:latin typeface="Cambria Math" panose="02040503050406030204" pitchFamily="18" charset="0"/>
                      </a:rPr>
                      <m:t> </m:t>
                    </m:r>
                    <m:r>
                      <a:rPr lang="en-US" altLang="zh-CN" i="1" dirty="0" smtClean="0">
                        <a:latin typeface="Cambria Math" panose="02040503050406030204" pitchFamily="18" charset="0"/>
                      </a:rPr>
                      <m:t>𝑋</m:t>
                    </m:r>
                  </m:oMath>
                </a14:m>
                <a:r>
                  <a:rPr lang="zh-CN" altLang="en-US" dirty="0"/>
                  <a:t> 中的一个向量，</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b="1" i="1" smtClean="0">
                        <a:latin typeface="Cambria Math" panose="02040503050406030204" pitchFamily="18" charset="0"/>
                      </a:rPr>
                      <m:t>∈</m:t>
                    </m:r>
                    <m:r>
                      <a:rPr lang="en-US" altLang="zh-CN" b="0" i="1" smtClean="0">
                        <a:latin typeface="Cambria Math" panose="02040503050406030204" pitchFamily="18" charset="0"/>
                      </a:rPr>
                      <m:t>𝑋</m:t>
                    </m:r>
                  </m:oMath>
                </a14:m>
                <a:r>
                  <a:rPr lang="zh-CN" altLang="en-US" dirty="0"/>
                  <a:t>， 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r>
                          <a:rPr lang="en-US" altLang="zh-CN" b="0" i="1" smtClean="0">
                            <a:latin typeface="Cambria Math" panose="02040503050406030204" pitchFamily="18" charset="0"/>
                          </a:rPr>
                          <m:t>𝑗</m:t>
                        </m:r>
                      </m:sub>
                    </m:sSub>
                  </m:oMath>
                </a14:m>
                <a:r>
                  <a:rPr lang="zh-CN" altLang="en-US" dirty="0"/>
                  <a:t>是</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oMath>
                </a14:m>
                <a:r>
                  <a:rPr lang="zh-CN" altLang="en-US" dirty="0"/>
                  <a:t>在第</a:t>
                </a:r>
                <a14:m>
                  <m:oMath xmlns:m="http://schemas.openxmlformats.org/officeDocument/2006/math">
                    <m:r>
                      <a:rPr lang="en-US" altLang="zh-CN" i="1" dirty="0" smtClean="0">
                        <a:latin typeface="Cambria Math" panose="02040503050406030204" pitchFamily="18" charset="0"/>
                      </a:rPr>
                      <m:t>𝑗</m:t>
                    </m:r>
                  </m:oMath>
                </a14:m>
                <a:r>
                  <a:rPr lang="zh-CN" altLang="en-US" dirty="0"/>
                  <a:t>个属性上的取值，</a:t>
                </a:r>
                <a14:m>
                  <m:oMath xmlns:m="http://schemas.openxmlformats.org/officeDocument/2006/math">
                    <m:r>
                      <a:rPr lang="en-US" altLang="zh-CN" i="1" dirty="0" smtClean="0">
                        <a:latin typeface="Cambria Math" panose="02040503050406030204" pitchFamily="18" charset="0"/>
                      </a:rPr>
                      <m:t>𝑑</m:t>
                    </m:r>
                  </m:oMath>
                </a14:m>
                <a:r>
                  <a:rPr lang="zh-CN" altLang="en-US" dirty="0"/>
                  <a:t>称为样本的</a:t>
                </a:r>
                <a:r>
                  <a:rPr lang="zh-CN" altLang="en-US" dirty="0">
                    <a:solidFill>
                      <a:srgbClr val="FF0000"/>
                    </a:solidFill>
                  </a:rPr>
                  <a:t>“维数”</a:t>
                </a:r>
                <a:r>
                  <a:rPr lang="en-US" altLang="zh-CN" dirty="0">
                    <a:solidFill>
                      <a:srgbClr val="FF0000"/>
                    </a:solidFill>
                  </a:rPr>
                  <a:t> </a:t>
                </a:r>
                <a:r>
                  <a:rPr lang="en-US" altLang="zh-CN" dirty="0"/>
                  <a:t>(dimensionality).</a:t>
                </a:r>
              </a:p>
              <a:p>
                <a:pPr lvl="1" hangingPunct="1"/>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b="1" i="1" smtClean="0">
                        <a:latin typeface="Cambria Math" panose="02040503050406030204" pitchFamily="18" charset="0"/>
                      </a:rPr>
                      <m:t>=</m:t>
                    </m:r>
                  </m:oMath>
                </a14:m>
                <a:r>
                  <a:rPr lang="en-US" altLang="zh-CN" dirty="0"/>
                  <a:t> (</a:t>
                </a:r>
                <a:r>
                  <a:rPr lang="zh-CN" altLang="en-US" dirty="0"/>
                  <a:t>青绿</a:t>
                </a:r>
                <a:r>
                  <a:rPr lang="en-US" altLang="zh-CN" dirty="0"/>
                  <a:t>, </a:t>
                </a:r>
                <a:r>
                  <a:rPr lang="zh-CN" altLang="en-US" dirty="0"/>
                  <a:t>蜷缩</a:t>
                </a:r>
                <a:r>
                  <a:rPr lang="en-US" altLang="zh-CN" dirty="0"/>
                  <a:t>, </a:t>
                </a:r>
                <a:r>
                  <a:rPr lang="zh-CN" altLang="en-US" dirty="0"/>
                  <a:t>浊响</a:t>
                </a:r>
                <a:r>
                  <a:rPr lang="en-US" altLang="zh-CN" dirty="0"/>
                  <a:t>)</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85800" y="457200"/>
                <a:ext cx="11049000" cy="5791200"/>
              </a:xfrm>
              <a:blipFill>
                <a:blip r:embed="rId3"/>
                <a:stretch>
                  <a:fillRect l="-1269" t="-1684" r="-1049"/>
                </a:stretch>
              </a:blipFill>
            </p:spPr>
            <p:txBody>
              <a:bodyPr/>
              <a:lstStyle/>
              <a:p>
                <a:r>
                  <a:rPr lang="zh-CN" altLang="en-US">
                    <a:noFill/>
                  </a:rPr>
                  <a:t> </a:t>
                </a:r>
              </a:p>
            </p:txBody>
          </p:sp>
        </mc:Fallback>
      </mc:AlternateContent>
      <p:sp>
        <p:nvSpPr>
          <p:cNvPr id="19460"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dirty="0">
              <a:latin typeface="黑体" pitchFamily="49" charset="-122"/>
            </a:endParaRPr>
          </a:p>
        </p:txBody>
      </p:sp>
      <p:sp>
        <p:nvSpPr>
          <p:cNvPr id="19461"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latin typeface="Arial Unicode MS" pitchFamily="34" charset="-122"/>
              </a:rPr>
              <a:t>© </a:t>
            </a:r>
            <a:r>
              <a:rPr lang="zh-CN" altLang="en-US" sz="1400">
                <a:latin typeface="Arial Unicode MS" pitchFamily="34" charset="-122"/>
              </a:rPr>
              <a:t>李凡 电子科技大学 信软学院</a:t>
            </a:r>
            <a:endParaRPr lang="zh-CN" altLang="zh-CN" sz="1400">
              <a:latin typeface="Arial Unicode MS" pitchFamily="34" charset="-122"/>
            </a:endParaRPr>
          </a:p>
        </p:txBody>
      </p:sp>
      <p:sp>
        <p:nvSpPr>
          <p:cNvPr id="1946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7D0F79CC-FF85-4CFF-B678-82FF74BBA259}" type="slidenum">
              <a:rPr lang="en-US" altLang="zh-CN" sz="1400">
                <a:ea typeface="ＭＳ Ｐゴシック" pitchFamily="34" charset="-128"/>
              </a:rPr>
              <a:pPr>
                <a:spcBef>
                  <a:spcPct val="0"/>
                </a:spcBef>
                <a:buClrTx/>
                <a:buFontTx/>
                <a:buNone/>
              </a:pPr>
              <a:t>16</a:t>
            </a:fld>
            <a:endParaRPr lang="en-US" altLang="zh-CN" sz="1400">
              <a:ea typeface="ＭＳ Ｐゴシック" pitchFamily="34" charset="-128"/>
            </a:endParaRPr>
          </a:p>
        </p:txBody>
      </p:sp>
    </p:spTree>
    <p:extLst>
      <p:ext uri="{BB962C8B-B14F-4D97-AF65-F5344CB8AC3E}">
        <p14:creationId xmlns:p14="http://schemas.microsoft.com/office/powerpoint/2010/main" val="1760242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457200"/>
            <a:ext cx="11049000" cy="5791200"/>
          </a:xfrm>
        </p:spPr>
        <p:txBody>
          <a:bodyPr>
            <a:normAutofit/>
          </a:bodyPr>
          <a:lstStyle/>
          <a:p>
            <a:pPr hangingPunct="1"/>
            <a:r>
              <a:rPr lang="zh-CN" altLang="en-US" dirty="0"/>
              <a:t>从数据中学得模型的过程称为</a:t>
            </a:r>
            <a:r>
              <a:rPr lang="en-US" altLang="zh-CN" dirty="0"/>
              <a:t>“</a:t>
            </a:r>
            <a:r>
              <a:rPr lang="zh-CN" altLang="en-US" dirty="0"/>
              <a:t>学习</a:t>
            </a:r>
            <a:r>
              <a:rPr lang="en-US" altLang="zh-CN" dirty="0"/>
              <a:t>” (learning)</a:t>
            </a:r>
            <a:r>
              <a:rPr lang="zh-CN" altLang="en-US" dirty="0"/>
              <a:t>或</a:t>
            </a:r>
            <a:r>
              <a:rPr lang="en-US" altLang="zh-CN" dirty="0"/>
              <a:t>“</a:t>
            </a:r>
            <a:r>
              <a:rPr lang="zh-CN" altLang="en-US" dirty="0"/>
              <a:t>训练</a:t>
            </a:r>
            <a:r>
              <a:rPr lang="en-US" altLang="zh-CN" dirty="0"/>
              <a:t>” (training)</a:t>
            </a:r>
            <a:r>
              <a:rPr lang="zh-CN" altLang="en-US" dirty="0"/>
              <a:t>，这个过程通过执行某个学习算法来完成</a:t>
            </a:r>
            <a:r>
              <a:rPr lang="en-US" altLang="zh-CN" dirty="0"/>
              <a:t>.</a:t>
            </a:r>
          </a:p>
          <a:p>
            <a:pPr hangingPunct="1"/>
            <a:r>
              <a:rPr lang="zh-CN" altLang="en-US" dirty="0"/>
              <a:t>训练过程中使用的数据称为</a:t>
            </a:r>
            <a:r>
              <a:rPr lang="en-US" altLang="zh-CN" dirty="0"/>
              <a:t>“</a:t>
            </a:r>
            <a:r>
              <a:rPr lang="zh-CN" altLang="en-US" dirty="0"/>
              <a:t>训练数据</a:t>
            </a:r>
            <a:r>
              <a:rPr lang="en-US" altLang="zh-CN" dirty="0"/>
              <a:t>” (training data) </a:t>
            </a:r>
            <a:r>
              <a:rPr lang="zh-CN" altLang="en-US" dirty="0"/>
              <a:t>，其中每个样本称为一个</a:t>
            </a:r>
            <a:r>
              <a:rPr lang="en-US" altLang="zh-CN" dirty="0">
                <a:solidFill>
                  <a:srgbClr val="FF0000"/>
                </a:solidFill>
              </a:rPr>
              <a:t>“</a:t>
            </a:r>
            <a:r>
              <a:rPr lang="zh-CN" altLang="en-US" dirty="0">
                <a:solidFill>
                  <a:srgbClr val="FF0000"/>
                </a:solidFill>
              </a:rPr>
              <a:t>训练样本</a:t>
            </a:r>
            <a:r>
              <a:rPr lang="en-US" altLang="zh-CN" dirty="0">
                <a:solidFill>
                  <a:srgbClr val="FF0000"/>
                </a:solidFill>
              </a:rPr>
              <a:t>” (training sample)</a:t>
            </a:r>
            <a:r>
              <a:rPr lang="en-US" altLang="zh-CN" dirty="0"/>
              <a:t>,</a:t>
            </a:r>
            <a:r>
              <a:rPr lang="zh-CN" altLang="en-US" dirty="0"/>
              <a:t>训练样本组成的集合称为</a:t>
            </a:r>
            <a:r>
              <a:rPr lang="en-US" altLang="zh-CN" dirty="0">
                <a:solidFill>
                  <a:srgbClr val="FF0000"/>
                </a:solidFill>
              </a:rPr>
              <a:t>“</a:t>
            </a:r>
            <a:r>
              <a:rPr lang="zh-CN" altLang="en-US" dirty="0">
                <a:solidFill>
                  <a:srgbClr val="FF0000"/>
                </a:solidFill>
              </a:rPr>
              <a:t>训练集</a:t>
            </a:r>
            <a:r>
              <a:rPr lang="en-US" altLang="zh-CN" dirty="0">
                <a:solidFill>
                  <a:srgbClr val="FF0000"/>
                </a:solidFill>
              </a:rPr>
              <a:t>” (training set)</a:t>
            </a:r>
            <a:r>
              <a:rPr lang="en-US" altLang="zh-CN" dirty="0"/>
              <a:t>. </a:t>
            </a:r>
          </a:p>
          <a:p>
            <a:pPr hangingPunct="1"/>
            <a:r>
              <a:rPr lang="zh-CN" altLang="en-US" dirty="0"/>
              <a:t>学得的模型对应了关于数据的</a:t>
            </a:r>
            <a:r>
              <a:rPr lang="zh-CN" altLang="en-US" dirty="0">
                <a:solidFill>
                  <a:srgbClr val="FF0000"/>
                </a:solidFill>
              </a:rPr>
              <a:t>某种潜在的规律</a:t>
            </a:r>
            <a:r>
              <a:rPr lang="zh-CN" altLang="en-US" dirty="0"/>
              <a:t>，因此亦</a:t>
            </a:r>
            <a:r>
              <a:rPr lang="zh-CN" altLang="en-US" dirty="0">
                <a:solidFill>
                  <a:srgbClr val="FF0000"/>
                </a:solidFill>
              </a:rPr>
              <a:t>称 </a:t>
            </a:r>
            <a:r>
              <a:rPr lang="en-US" altLang="zh-CN" dirty="0">
                <a:solidFill>
                  <a:srgbClr val="FF0000"/>
                </a:solidFill>
              </a:rPr>
              <a:t>“</a:t>
            </a:r>
            <a:r>
              <a:rPr lang="zh-CN" altLang="en-US" dirty="0">
                <a:solidFill>
                  <a:srgbClr val="FF0000"/>
                </a:solidFill>
              </a:rPr>
              <a:t>假设</a:t>
            </a:r>
            <a:r>
              <a:rPr lang="en-US" altLang="zh-CN" dirty="0">
                <a:solidFill>
                  <a:srgbClr val="FF0000"/>
                </a:solidFill>
              </a:rPr>
              <a:t>” (hypothesis)</a:t>
            </a:r>
            <a:r>
              <a:rPr lang="en-US" altLang="zh-CN" dirty="0"/>
              <a:t>; </a:t>
            </a:r>
          </a:p>
          <a:p>
            <a:pPr lvl="1" hangingPunct="1"/>
            <a:r>
              <a:rPr lang="zh-CN" altLang="en-US" dirty="0"/>
              <a:t>这种潜在规律自身，则称为</a:t>
            </a:r>
            <a:r>
              <a:rPr lang="en-US" altLang="zh-CN" dirty="0"/>
              <a:t>“</a:t>
            </a:r>
            <a:r>
              <a:rPr lang="zh-CN" altLang="en-US" dirty="0"/>
              <a:t>真相</a:t>
            </a:r>
            <a:r>
              <a:rPr lang="en-US" altLang="zh-CN" dirty="0"/>
              <a:t>”</a:t>
            </a:r>
            <a:r>
              <a:rPr lang="zh-CN" altLang="en-US" dirty="0"/>
              <a:t>或</a:t>
            </a:r>
            <a:r>
              <a:rPr lang="en-US" altLang="zh-CN" dirty="0"/>
              <a:t>“</a:t>
            </a:r>
            <a:r>
              <a:rPr lang="zh-CN" altLang="en-US" dirty="0"/>
              <a:t>真实</a:t>
            </a:r>
            <a:r>
              <a:rPr lang="en-US" altLang="zh-CN" dirty="0"/>
              <a:t>” (ground-truth)</a:t>
            </a:r>
            <a:r>
              <a:rPr lang="zh-CN" altLang="en-US" dirty="0"/>
              <a:t>，学习过程就是为了找出或逼近 </a:t>
            </a:r>
            <a:r>
              <a:rPr lang="en-US" altLang="zh-CN" dirty="0"/>
              <a:t>ground-truth</a:t>
            </a:r>
          </a:p>
          <a:p>
            <a:pPr lvl="1" hangingPunct="1"/>
            <a:r>
              <a:rPr lang="zh-CN" altLang="en-US" dirty="0"/>
              <a:t>模型也称为</a:t>
            </a:r>
            <a:r>
              <a:rPr lang="en-US" altLang="zh-CN" dirty="0"/>
              <a:t>"</a:t>
            </a:r>
            <a:r>
              <a:rPr lang="zh-CN" altLang="en-US" dirty="0"/>
              <a:t>学习器</a:t>
            </a:r>
            <a:r>
              <a:rPr lang="en-US" altLang="zh-CN" dirty="0"/>
              <a:t>" (learner) </a:t>
            </a:r>
            <a:r>
              <a:rPr lang="zh-CN" altLang="en-US" dirty="0"/>
              <a:t>，可看作学习算法在给定数据和参数空间上的实例化</a:t>
            </a:r>
            <a:r>
              <a:rPr lang="en-US" altLang="zh-CN" dirty="0"/>
              <a:t>.</a:t>
            </a:r>
            <a:endParaRPr lang="zh-CN" altLang="en-US" dirty="0">
              <a:latin typeface="Arial" charset="0"/>
            </a:endParaRPr>
          </a:p>
        </p:txBody>
      </p:sp>
      <p:sp>
        <p:nvSpPr>
          <p:cNvPr id="19460"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dirty="0">
              <a:latin typeface="黑体" pitchFamily="49" charset="-122"/>
            </a:endParaRPr>
          </a:p>
        </p:txBody>
      </p:sp>
      <p:sp>
        <p:nvSpPr>
          <p:cNvPr id="19461"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latin typeface="Arial Unicode MS" pitchFamily="34" charset="-122"/>
              </a:rPr>
              <a:t>© </a:t>
            </a:r>
            <a:r>
              <a:rPr lang="zh-CN" altLang="en-US" sz="1400">
                <a:latin typeface="Arial Unicode MS" pitchFamily="34" charset="-122"/>
              </a:rPr>
              <a:t>李凡 电子科技大学 信软学院</a:t>
            </a:r>
            <a:endParaRPr lang="zh-CN" altLang="zh-CN" sz="1400">
              <a:latin typeface="Arial Unicode MS" pitchFamily="34" charset="-122"/>
            </a:endParaRPr>
          </a:p>
        </p:txBody>
      </p:sp>
      <p:sp>
        <p:nvSpPr>
          <p:cNvPr id="1946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7D0F79CC-FF85-4CFF-B678-82FF74BBA259}" type="slidenum">
              <a:rPr lang="en-US" altLang="zh-CN" sz="1400">
                <a:ea typeface="ＭＳ Ｐゴシック" pitchFamily="34" charset="-128"/>
              </a:rPr>
              <a:pPr>
                <a:spcBef>
                  <a:spcPct val="0"/>
                </a:spcBef>
                <a:buClrTx/>
                <a:buFontTx/>
                <a:buNone/>
              </a:pPr>
              <a:t>17</a:t>
            </a:fld>
            <a:endParaRPr lang="en-US" altLang="zh-CN" sz="1400">
              <a:ea typeface="ＭＳ Ｐゴシック" pitchFamily="34" charset="-128"/>
            </a:endParaRPr>
          </a:p>
        </p:txBody>
      </p:sp>
    </p:spTree>
    <p:extLst>
      <p:ext uri="{BB962C8B-B14F-4D97-AF65-F5344CB8AC3E}">
        <p14:creationId xmlns:p14="http://schemas.microsoft.com/office/powerpoint/2010/main" val="2524289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85800" y="457200"/>
                <a:ext cx="11049000" cy="5791200"/>
              </a:xfrm>
            </p:spPr>
            <p:txBody>
              <a:bodyPr>
                <a:normAutofit/>
              </a:bodyPr>
              <a:lstStyle/>
              <a:p>
                <a:pPr hangingPunct="1"/>
                <a:r>
                  <a:rPr lang="zh-CN" altLang="en-US" dirty="0"/>
                  <a:t>如果希望学得一个能帮助我们判断没剖开的是不是</a:t>
                </a:r>
                <a:r>
                  <a:rPr lang="en-US" altLang="zh-CN" dirty="0"/>
                  <a:t>“</a:t>
                </a:r>
                <a:r>
                  <a:rPr lang="zh-CN" altLang="en-US" dirty="0"/>
                  <a:t>好瓜</a:t>
                </a:r>
                <a:r>
                  <a:rPr lang="en-US" altLang="zh-CN" dirty="0"/>
                  <a:t>”</a:t>
                </a:r>
                <a:r>
                  <a:rPr lang="zh-CN" altLang="en-US" dirty="0"/>
                  <a:t>的模型，仅有前面的示例数据显然是不够的，要建立这样的关于</a:t>
                </a:r>
                <a:r>
                  <a:rPr lang="zh-CN" altLang="en-US" dirty="0">
                    <a:solidFill>
                      <a:srgbClr val="FF0000"/>
                    </a:solidFill>
                  </a:rPr>
                  <a:t>“预测”</a:t>
                </a:r>
                <a:r>
                  <a:rPr lang="en-US" altLang="zh-CN" dirty="0">
                    <a:solidFill>
                      <a:srgbClr val="FF0000"/>
                    </a:solidFill>
                  </a:rPr>
                  <a:t>(prediction) </a:t>
                </a:r>
                <a:r>
                  <a:rPr lang="zh-CN" altLang="en-US" dirty="0"/>
                  <a:t>的模型，我们需获得训练样本的结果信息</a:t>
                </a:r>
                <a:endParaRPr lang="en-US" altLang="zh-CN" dirty="0"/>
              </a:p>
              <a:p>
                <a:pPr lvl="1" hangingPunct="1"/>
                <a:r>
                  <a:rPr lang="zh-CN" altLang="en-US" dirty="0"/>
                  <a:t>例如</a:t>
                </a:r>
                <a:r>
                  <a:rPr lang="en-US" altLang="zh-CN" dirty="0"/>
                  <a:t> ((</a:t>
                </a:r>
                <a:r>
                  <a:rPr lang="zh-CN" altLang="en-US" dirty="0"/>
                  <a:t>色泽</a:t>
                </a:r>
                <a:r>
                  <a:rPr lang="en-US" altLang="zh-CN" dirty="0"/>
                  <a:t>=</a:t>
                </a:r>
                <a:r>
                  <a:rPr lang="zh-CN" altLang="en-US" dirty="0"/>
                  <a:t>青绿</a:t>
                </a:r>
                <a:r>
                  <a:rPr lang="en-US" altLang="zh-CN" dirty="0"/>
                  <a:t>;</a:t>
                </a:r>
                <a:r>
                  <a:rPr lang="zh-CN" altLang="en-US" dirty="0"/>
                  <a:t>根蒂</a:t>
                </a:r>
                <a:r>
                  <a:rPr lang="en-US" altLang="zh-CN" dirty="0"/>
                  <a:t>=</a:t>
                </a:r>
                <a:r>
                  <a:rPr lang="zh-CN" altLang="en-US" dirty="0"/>
                  <a:t>蜷缩</a:t>
                </a:r>
                <a:r>
                  <a:rPr lang="en-US" altLang="zh-CN" dirty="0"/>
                  <a:t>;</a:t>
                </a:r>
                <a:r>
                  <a:rPr lang="zh-CN" altLang="en-US" dirty="0"/>
                  <a:t>敲声</a:t>
                </a:r>
                <a:r>
                  <a:rPr lang="en-US" altLang="zh-CN" dirty="0"/>
                  <a:t>=</a:t>
                </a:r>
                <a:r>
                  <a:rPr lang="zh-CN" altLang="en-US" dirty="0"/>
                  <a:t>浊响</a:t>
                </a:r>
                <a:r>
                  <a:rPr lang="en-US" altLang="zh-CN" dirty="0"/>
                  <a:t>)</a:t>
                </a:r>
                <a:r>
                  <a:rPr lang="zh-CN" altLang="en-US" dirty="0"/>
                  <a:t>，</a:t>
                </a:r>
                <a:r>
                  <a:rPr lang="zh-CN" altLang="en-US" dirty="0">
                    <a:solidFill>
                      <a:srgbClr val="FF0000"/>
                    </a:solidFill>
                  </a:rPr>
                  <a:t>好瓜</a:t>
                </a:r>
                <a:r>
                  <a:rPr lang="en-US" altLang="zh-CN" dirty="0"/>
                  <a:t>)</a:t>
                </a:r>
              </a:p>
              <a:p>
                <a:pPr hangingPunct="1"/>
                <a:r>
                  <a:rPr lang="zh-CN" altLang="en-US" dirty="0"/>
                  <a:t>这里关于示例结果的信息，例如“好瓜”，称为</a:t>
                </a:r>
                <a:r>
                  <a:rPr lang="zh-CN" altLang="en-US" dirty="0">
                    <a:solidFill>
                      <a:srgbClr val="FF0000"/>
                    </a:solidFill>
                  </a:rPr>
                  <a:t>“标记”</a:t>
                </a:r>
                <a:r>
                  <a:rPr lang="en-US" altLang="zh-CN" dirty="0">
                    <a:solidFill>
                      <a:srgbClr val="FF0000"/>
                    </a:solidFill>
                  </a:rPr>
                  <a:t> (label)</a:t>
                </a:r>
                <a:r>
                  <a:rPr lang="en-US" altLang="zh-CN" dirty="0"/>
                  <a:t>; </a:t>
                </a:r>
              </a:p>
              <a:p>
                <a:pPr lvl="1" hangingPunct="1"/>
                <a:r>
                  <a:rPr lang="zh-CN" altLang="en-US" dirty="0"/>
                  <a:t>拥有了标记信息的示例，则称为</a:t>
                </a:r>
                <a:r>
                  <a:rPr lang="zh-CN" altLang="en-US" dirty="0">
                    <a:solidFill>
                      <a:srgbClr val="FF0000"/>
                    </a:solidFill>
                  </a:rPr>
                  <a:t>“样例”</a:t>
                </a:r>
                <a:r>
                  <a:rPr lang="en-US" altLang="zh-CN" dirty="0">
                    <a:solidFill>
                      <a:srgbClr val="FF0000"/>
                    </a:solidFill>
                  </a:rPr>
                  <a:t>(example)</a:t>
                </a:r>
                <a:r>
                  <a:rPr lang="en-US" altLang="zh-CN" dirty="0"/>
                  <a:t>. </a:t>
                </a:r>
              </a:p>
              <a:p>
                <a:pPr lvl="1" hangingPunct="1"/>
                <a:r>
                  <a:rPr lang="zh-CN" altLang="en-US" dirty="0"/>
                  <a:t>一般用</a:t>
                </a:r>
                <a14:m>
                  <m:oMath xmlns:m="http://schemas.openxmlformats.org/officeDocument/2006/math">
                    <m:r>
                      <a:rPr lang="en-US" altLang="zh-CN" i="1" dirty="0" smtClean="0">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1" dirty="0" smtClean="0">
                        <a:latin typeface="Cambria Math" panose="02040503050406030204" pitchFamily="18" charset="0"/>
                      </a:rPr>
                      <m:t>,</m:t>
                    </m:r>
                    <m:r>
                      <a:rPr lang="zh-CN" altLang="en-US" i="1" dirty="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 </m:t>
                    </m:r>
                  </m:oMath>
                </a14:m>
                <a:r>
                  <a:rPr lang="zh-CN" altLang="en-US" dirty="0"/>
                  <a:t>表示第</a:t>
                </a:r>
                <a14:m>
                  <m:oMath xmlns:m="http://schemas.openxmlformats.org/officeDocument/2006/math">
                    <m:r>
                      <a:rPr lang="en-US" altLang="zh-CN" i="1" dirty="0">
                        <a:latin typeface="Cambria Math" panose="02040503050406030204" pitchFamily="18" charset="0"/>
                      </a:rPr>
                      <m:t>𝑖</m:t>
                    </m:r>
                  </m:oMath>
                </a14:m>
                <a:r>
                  <a:rPr lang="zh-CN" altLang="en-US" dirty="0"/>
                  <a:t>个样例，其中执</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𝑌</m:t>
                    </m:r>
                  </m:oMath>
                </a14:m>
                <a:r>
                  <a:rPr lang="zh-CN" altLang="en-US" dirty="0"/>
                  <a:t>是示例</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oMath>
                </a14:m>
                <a:r>
                  <a:rPr lang="zh-CN" altLang="en-US" dirty="0"/>
                  <a:t>的标记，</a:t>
                </a:r>
                <a14:m>
                  <m:oMath xmlns:m="http://schemas.openxmlformats.org/officeDocument/2006/math">
                    <m:r>
                      <a:rPr lang="en-US" altLang="zh-CN" i="1" dirty="0">
                        <a:latin typeface="Cambria Math" panose="02040503050406030204" pitchFamily="18" charset="0"/>
                      </a:rPr>
                      <m:t>𝑌</m:t>
                    </m:r>
                  </m:oMath>
                </a14:m>
                <a:r>
                  <a:rPr lang="zh-CN" altLang="en-US" dirty="0"/>
                  <a:t>是所有标记的集合，亦称</a:t>
                </a:r>
                <a:r>
                  <a:rPr lang="en-US" altLang="zh-CN" dirty="0"/>
                  <a:t>“</a:t>
                </a:r>
                <a:r>
                  <a:rPr lang="zh-CN" altLang="en-US" dirty="0"/>
                  <a:t>标记空间</a:t>
                </a:r>
                <a:r>
                  <a:rPr lang="en-US" altLang="zh-CN" dirty="0"/>
                  <a:t>” (label space)</a:t>
                </a:r>
                <a:r>
                  <a:rPr lang="zh-CN" altLang="en-US" dirty="0"/>
                  <a:t>或“输出空间”</a:t>
                </a:r>
                <a:endParaRPr lang="zh-CN" altLang="en-US" dirty="0">
                  <a:latin typeface="Arial" charset="0"/>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85800" y="457200"/>
                <a:ext cx="11049000" cy="5791200"/>
              </a:xfrm>
              <a:blipFill>
                <a:blip r:embed="rId3"/>
                <a:stretch>
                  <a:fillRect l="-1269" t="-1684" r="-1821"/>
                </a:stretch>
              </a:blipFill>
            </p:spPr>
            <p:txBody>
              <a:bodyPr/>
              <a:lstStyle/>
              <a:p>
                <a:r>
                  <a:rPr lang="zh-CN" altLang="en-US">
                    <a:noFill/>
                  </a:rPr>
                  <a:t> </a:t>
                </a:r>
              </a:p>
            </p:txBody>
          </p:sp>
        </mc:Fallback>
      </mc:AlternateContent>
      <p:sp>
        <p:nvSpPr>
          <p:cNvPr id="19460"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dirty="0">
              <a:latin typeface="黑体" pitchFamily="49" charset="-122"/>
            </a:endParaRPr>
          </a:p>
        </p:txBody>
      </p:sp>
      <p:sp>
        <p:nvSpPr>
          <p:cNvPr id="19461"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latin typeface="Arial Unicode MS" pitchFamily="34" charset="-122"/>
              </a:rPr>
              <a:t>© </a:t>
            </a:r>
            <a:r>
              <a:rPr lang="zh-CN" altLang="en-US" sz="1400">
                <a:latin typeface="Arial Unicode MS" pitchFamily="34" charset="-122"/>
              </a:rPr>
              <a:t>李凡 电子科技大学 信软学院</a:t>
            </a:r>
            <a:endParaRPr lang="zh-CN" altLang="zh-CN" sz="1400">
              <a:latin typeface="Arial Unicode MS" pitchFamily="34" charset="-122"/>
            </a:endParaRPr>
          </a:p>
        </p:txBody>
      </p:sp>
      <p:sp>
        <p:nvSpPr>
          <p:cNvPr id="1946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7D0F79CC-FF85-4CFF-B678-82FF74BBA259}" type="slidenum">
              <a:rPr lang="en-US" altLang="zh-CN" sz="1400">
                <a:ea typeface="ＭＳ Ｐゴシック" pitchFamily="34" charset="-128"/>
              </a:rPr>
              <a:pPr>
                <a:spcBef>
                  <a:spcPct val="0"/>
                </a:spcBef>
                <a:buClrTx/>
                <a:buFontTx/>
                <a:buNone/>
              </a:pPr>
              <a:t>18</a:t>
            </a:fld>
            <a:endParaRPr lang="en-US" altLang="zh-CN" sz="1400">
              <a:ea typeface="ＭＳ Ｐゴシック" pitchFamily="34" charset="-128"/>
            </a:endParaRPr>
          </a:p>
        </p:txBody>
      </p:sp>
    </p:spTree>
    <p:extLst>
      <p:ext uri="{BB962C8B-B14F-4D97-AF65-F5344CB8AC3E}">
        <p14:creationId xmlns:p14="http://schemas.microsoft.com/office/powerpoint/2010/main" val="612624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457200"/>
            <a:ext cx="11049000" cy="5791200"/>
          </a:xfrm>
        </p:spPr>
        <p:txBody>
          <a:bodyPr>
            <a:normAutofit/>
          </a:bodyPr>
          <a:lstStyle/>
          <a:p>
            <a:pPr marL="0" indent="0" hangingPunct="1">
              <a:buNone/>
            </a:pPr>
            <a:r>
              <a:rPr lang="en-US" altLang="zh-CN" dirty="0"/>
              <a:t>3</a:t>
            </a:r>
            <a:r>
              <a:rPr lang="zh-CN" altLang="en-US" dirty="0"/>
              <a:t>、归纳偏好</a:t>
            </a:r>
            <a:endParaRPr lang="en-US" altLang="zh-CN" dirty="0"/>
          </a:p>
          <a:p>
            <a:pPr hangingPunct="1"/>
            <a:r>
              <a:rPr lang="zh-CN" altLang="en-US" dirty="0">
                <a:latin typeface="Arial" charset="0"/>
              </a:rPr>
              <a:t>如果有三个与训练集一致的假设，但与它们对应的模型在面临新样本的时候，却会产生不同的输出。那么，应该采用哪一个模型</a:t>
            </a:r>
            <a:r>
              <a:rPr lang="en-US" altLang="zh-CN" dirty="0">
                <a:latin typeface="Arial" charset="0"/>
              </a:rPr>
              <a:t>(</a:t>
            </a:r>
            <a:r>
              <a:rPr lang="zh-CN" altLang="en-US" dirty="0">
                <a:latin typeface="Arial" charset="0"/>
              </a:rPr>
              <a:t>或假设</a:t>
            </a:r>
            <a:r>
              <a:rPr lang="en-US" altLang="zh-CN" dirty="0">
                <a:latin typeface="Arial" charset="0"/>
              </a:rPr>
              <a:t>)?</a:t>
            </a:r>
          </a:p>
          <a:p>
            <a:r>
              <a:rPr lang="zh-CN" altLang="en-US" dirty="0"/>
              <a:t>机器学习算法在学习过程中对某种类型假设的偏好，称为“归纳偏好”</a:t>
            </a:r>
            <a:r>
              <a:rPr lang="en-US" altLang="zh-CN" dirty="0"/>
              <a:t>(inductive bias) </a:t>
            </a:r>
            <a:r>
              <a:rPr lang="zh-CN" altLang="en-US" sz="3600" dirty="0"/>
              <a:t>，</a:t>
            </a:r>
            <a:r>
              <a:rPr lang="zh-CN" altLang="en-US" dirty="0"/>
              <a:t>或简称为“偏好”</a:t>
            </a:r>
            <a:endParaRPr lang="en-US" altLang="zh-CN" dirty="0"/>
          </a:p>
          <a:p>
            <a:pPr lvl="1"/>
            <a:r>
              <a:rPr lang="zh-CN" altLang="en-US" dirty="0">
                <a:solidFill>
                  <a:srgbClr val="FF0000"/>
                </a:solidFill>
              </a:rPr>
              <a:t>任何一个有效的机器学习算法必有其归纳偏好</a:t>
            </a:r>
            <a:r>
              <a:rPr lang="zh-CN" altLang="en-US" dirty="0"/>
              <a:t>，否则它将被假设空间中看似在训练集上</a:t>
            </a:r>
            <a:r>
              <a:rPr lang="en-US" altLang="zh-CN" dirty="0"/>
              <a:t>“</a:t>
            </a:r>
            <a:r>
              <a:rPr lang="zh-CN" altLang="en-US" dirty="0"/>
              <a:t>等效</a:t>
            </a:r>
            <a:r>
              <a:rPr lang="en-US" altLang="zh-CN" dirty="0"/>
              <a:t>”</a:t>
            </a:r>
            <a:r>
              <a:rPr lang="zh-CN" altLang="en-US" dirty="0"/>
              <a:t>的若干个假设所迷惑，而无法产生确定的学习结果</a:t>
            </a:r>
            <a:endParaRPr lang="en-US" altLang="zh-CN" dirty="0"/>
          </a:p>
          <a:p>
            <a:pPr lvl="1"/>
            <a:r>
              <a:rPr lang="zh-CN" altLang="en-US" dirty="0"/>
              <a:t>归纳偏好可看作学习算法自身在一个可能很庞大的假设空间中对假设进行选择的启发式或</a:t>
            </a:r>
            <a:r>
              <a:rPr lang="en-US" altLang="zh-CN" dirty="0"/>
              <a:t>"</a:t>
            </a:r>
            <a:r>
              <a:rPr lang="zh-CN" altLang="en-US" dirty="0"/>
              <a:t>价值观</a:t>
            </a:r>
            <a:r>
              <a:rPr lang="en-US" altLang="zh-CN" dirty="0"/>
              <a:t>"</a:t>
            </a:r>
          </a:p>
        </p:txBody>
      </p:sp>
      <p:sp>
        <p:nvSpPr>
          <p:cNvPr id="19460"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dirty="0">
              <a:latin typeface="黑体" pitchFamily="49" charset="-122"/>
            </a:endParaRPr>
          </a:p>
        </p:txBody>
      </p:sp>
      <p:sp>
        <p:nvSpPr>
          <p:cNvPr id="19461"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latin typeface="Arial Unicode MS" pitchFamily="34" charset="-122"/>
              </a:rPr>
              <a:t>© </a:t>
            </a:r>
            <a:r>
              <a:rPr lang="zh-CN" altLang="en-US" sz="1400">
                <a:latin typeface="Arial Unicode MS" pitchFamily="34" charset="-122"/>
              </a:rPr>
              <a:t>李凡 电子科技大学 信软学院</a:t>
            </a:r>
            <a:endParaRPr lang="zh-CN" altLang="zh-CN" sz="1400">
              <a:latin typeface="Arial Unicode MS" pitchFamily="34" charset="-122"/>
            </a:endParaRPr>
          </a:p>
        </p:txBody>
      </p:sp>
      <p:sp>
        <p:nvSpPr>
          <p:cNvPr id="1946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7D0F79CC-FF85-4CFF-B678-82FF74BBA259}" type="slidenum">
              <a:rPr lang="en-US" altLang="zh-CN" sz="1400">
                <a:ea typeface="ＭＳ Ｐゴシック" pitchFamily="34" charset="-128"/>
              </a:rPr>
              <a:pPr>
                <a:spcBef>
                  <a:spcPct val="0"/>
                </a:spcBef>
                <a:buClrTx/>
                <a:buFontTx/>
                <a:buNone/>
              </a:pPr>
              <a:t>19</a:t>
            </a:fld>
            <a:endParaRPr lang="en-US" altLang="zh-CN" sz="1400">
              <a:ea typeface="ＭＳ Ｐゴシック" pitchFamily="34" charset="-128"/>
            </a:endParaRPr>
          </a:p>
        </p:txBody>
      </p:sp>
    </p:spTree>
    <p:extLst>
      <p:ext uri="{BB962C8B-B14F-4D97-AF65-F5344CB8AC3E}">
        <p14:creationId xmlns:p14="http://schemas.microsoft.com/office/powerpoint/2010/main" val="3147092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524001" y="2438400"/>
            <a:ext cx="8915400" cy="3943350"/>
          </a:xfrm>
          <a:prstGeom prst="rect">
            <a:avLst/>
          </a:prstGeom>
        </p:spPr>
      </p:pic>
      <p:sp>
        <p:nvSpPr>
          <p:cNvPr id="18434" name="Rectangle 6"/>
          <p:cNvSpPr>
            <a:spLocks noGrp="1" noChangeArrowheads="1"/>
          </p:cNvSpPr>
          <p:nvPr>
            <p:ph type="ctrTitle"/>
          </p:nvPr>
        </p:nvSpPr>
        <p:spPr>
          <a:xfrm>
            <a:off x="2209800" y="381001"/>
            <a:ext cx="7772400" cy="1470025"/>
          </a:xfrm>
        </p:spPr>
        <p:txBody>
          <a:bodyPr/>
          <a:lstStyle/>
          <a:p>
            <a:pPr eaLnBrk="1" hangingPunct="1"/>
            <a:r>
              <a:rPr lang="zh-CN" altLang="en-US" sz="4400" dirty="0"/>
              <a:t>第</a:t>
            </a:r>
            <a:r>
              <a:rPr lang="en-US" altLang="zh-CN" sz="4400" dirty="0"/>
              <a:t>1</a:t>
            </a:r>
            <a:r>
              <a:rPr lang="zh-CN" altLang="en-US" sz="4400" dirty="0"/>
              <a:t>章：</a:t>
            </a:r>
            <a:r>
              <a:rPr lang="zh-CN" altLang="zh-CN" dirty="0"/>
              <a:t>课程概述</a:t>
            </a:r>
            <a:endParaRPr lang="en-US" altLang="zh-CN" sz="4400" b="1" dirty="0">
              <a:solidFill>
                <a:srgbClr val="000090"/>
              </a:solidFill>
              <a:ea typeface="ＭＳ Ｐゴシック" pitchFamily="34" charset="-128"/>
            </a:endParaRPr>
          </a:p>
        </p:txBody>
      </p:sp>
      <p:sp>
        <p:nvSpPr>
          <p:cNvPr id="18435" name="副标题 1"/>
          <p:cNvSpPr>
            <a:spLocks noGrp="1"/>
          </p:cNvSpPr>
          <p:nvPr>
            <p:ph type="subTitle" idx="1"/>
          </p:nvPr>
        </p:nvSpPr>
        <p:spPr>
          <a:xfrm>
            <a:off x="4038600" y="1676400"/>
            <a:ext cx="5257800" cy="3962400"/>
          </a:xfrm>
        </p:spPr>
        <p:txBody>
          <a:bodyPr/>
          <a:lstStyle/>
          <a:p>
            <a:pPr marL="457200" indent="-457200" algn="l">
              <a:buFont typeface="Arial" panose="020B0604020202020204" pitchFamily="34" charset="0"/>
              <a:buChar char="•"/>
            </a:pPr>
            <a:r>
              <a:rPr lang="zh-CN" altLang="en-US" sz="2800" dirty="0">
                <a:latin typeface="Arial" charset="0"/>
              </a:rPr>
              <a:t>课程内容简介</a:t>
            </a:r>
            <a:endParaRPr lang="en-US" altLang="zh-CN" sz="2800" dirty="0">
              <a:latin typeface="Arial" charset="0"/>
            </a:endParaRPr>
          </a:p>
          <a:p>
            <a:pPr marL="457200" indent="-457200" algn="l">
              <a:buFont typeface="Arial" panose="020B0604020202020204" pitchFamily="34" charset="0"/>
              <a:buChar char="•"/>
            </a:pPr>
            <a:r>
              <a:rPr lang="zh-CN" altLang="en-US" sz="2800" dirty="0">
                <a:latin typeface="Arial" charset="0"/>
              </a:rPr>
              <a:t>机器学习的基本概念</a:t>
            </a:r>
            <a:endParaRPr lang="en-US" altLang="zh-CN" sz="2800" dirty="0">
              <a:latin typeface="Arial" charset="0"/>
            </a:endParaRPr>
          </a:p>
          <a:p>
            <a:pPr marL="457200" indent="-457200" algn="l">
              <a:buFont typeface="Arial" panose="020B0604020202020204" pitchFamily="34" charset="0"/>
              <a:buChar char="•"/>
            </a:pPr>
            <a:r>
              <a:rPr lang="zh-CN" altLang="en-US" sz="2800" dirty="0">
                <a:latin typeface="Arial" charset="0"/>
              </a:rPr>
              <a:t>实例分析</a:t>
            </a:r>
            <a:endParaRPr lang="en-US" altLang="zh-CN" sz="2800" dirty="0">
              <a:latin typeface="Arial" charset="0"/>
            </a:endParaRPr>
          </a:p>
          <a:p>
            <a:pPr marL="457200" indent="-457200" algn="l">
              <a:buFont typeface="Arial" panose="020B0604020202020204" pitchFamily="34" charset="0"/>
              <a:buChar char="•"/>
            </a:pPr>
            <a:r>
              <a:rPr lang="zh-CN" altLang="en-US" sz="2800" dirty="0">
                <a:latin typeface="Arial" charset="0"/>
              </a:rPr>
              <a:t>机器学习的分类</a:t>
            </a:r>
            <a:endParaRPr lang="en-US" altLang="zh-CN" sz="2800" dirty="0">
              <a:latin typeface="Arial" charset="0"/>
            </a:endParaRPr>
          </a:p>
        </p:txBody>
      </p:sp>
      <p:sp>
        <p:nvSpPr>
          <p:cNvPr id="7" name="Rectangle 6"/>
          <p:cNvSpPr/>
          <p:nvPr/>
        </p:nvSpPr>
        <p:spPr>
          <a:xfrm>
            <a:off x="1752600" y="6380164"/>
            <a:ext cx="8686800" cy="46037"/>
          </a:xfrm>
          <a:prstGeom prst="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zh-CN" altLang="zh-CN" sz="1800">
              <a:solidFill>
                <a:srgbClr val="FFFFFF"/>
              </a:solidFill>
            </a:endParaRPr>
          </a:p>
        </p:txBody>
      </p:sp>
      <p:sp>
        <p:nvSpPr>
          <p:cNvPr id="10" name="Rectangle 2"/>
          <p:cNvSpPr>
            <a:spLocks noChangeArrowheads="1"/>
          </p:cNvSpPr>
          <p:nvPr/>
        </p:nvSpPr>
        <p:spPr bwMode="auto">
          <a:xfrm>
            <a:off x="0" y="1752600"/>
            <a:ext cx="12192000" cy="420687"/>
          </a:xfrm>
          <a:prstGeom prst="rect">
            <a:avLst/>
          </a:prstGeom>
          <a:solidFill>
            <a:srgbClr val="FF0000">
              <a:alpha val="4784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FF0000"/>
              </a:buClr>
              <a:buFont typeface="Wingdings" panose="05000000000000000000"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Font typeface="Wingdings" panose="05000000000000000000" pitchFamily="2" charset="2"/>
              <a:buChar char="l"/>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buFont typeface="Wingdings" panose="05000000000000000000" pitchFamily="2" charset="2"/>
              <a:buChar char="Ø"/>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0000"/>
              </a:buClr>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FF0000"/>
              </a:buClr>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FF0000"/>
              </a:buClr>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FF0000"/>
              </a:buClr>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FF0000"/>
              </a:buClr>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FF0000"/>
              </a:buClr>
              <a:buChar char="»"/>
              <a:defRPr sz="2000">
                <a:solidFill>
                  <a:schemeClr val="tx1"/>
                </a:solidFill>
                <a:latin typeface="Arial" panose="020B0604020202020204" pitchFamily="34" charset="0"/>
                <a:ea typeface="黑体" panose="02010609060101010101" pitchFamily="49" charset="-122"/>
              </a:defRPr>
            </a:lvl9pPr>
          </a:lstStyle>
          <a:p>
            <a:pPr eaLnBrk="1" hangingPunct="1">
              <a:lnSpc>
                <a:spcPct val="80000"/>
              </a:lnSpc>
              <a:buClr>
                <a:schemeClr val="hlink"/>
              </a:buClr>
              <a:buSzPct val="70000"/>
            </a:pPr>
            <a:endParaRPr lang="zh-CN" altLang="zh-CN" sz="2400">
              <a:latin typeface="Tahoma" panose="020B0604030504040204" pitchFamily="34" charset="0"/>
              <a:ea typeface="幼圆" panose="02010509060101010101" pitchFamily="49" charset="-122"/>
            </a:endParaRPr>
          </a:p>
        </p:txBody>
      </p:sp>
      <p:sp>
        <p:nvSpPr>
          <p:cNvPr id="2" name="日期占位符 1"/>
          <p:cNvSpPr>
            <a:spLocks noGrp="1"/>
          </p:cNvSpPr>
          <p:nvPr>
            <p:ph type="dt" sz="half" idx="10"/>
          </p:nvPr>
        </p:nvSpPr>
        <p:spPr/>
        <p:txBody>
          <a:bodyPr/>
          <a:lstStyle/>
          <a:p>
            <a:pPr>
              <a:defRPr/>
            </a:pPr>
            <a:r>
              <a:rPr lang="zh-CN" altLang="en-US"/>
              <a:t>第</a:t>
            </a:r>
            <a:r>
              <a:rPr lang="en-US" altLang="zh-CN"/>
              <a:t>1</a:t>
            </a:r>
            <a:r>
              <a:rPr lang="zh-CN" altLang="en-US"/>
              <a:t>章：课程概述</a:t>
            </a:r>
            <a:endParaRPr lang="zh-CN" altLang="zh-CN"/>
          </a:p>
        </p:txBody>
      </p:sp>
      <p:sp>
        <p:nvSpPr>
          <p:cNvPr id="3" name="页脚占位符 2"/>
          <p:cNvSpPr>
            <a:spLocks noGrp="1"/>
          </p:cNvSpPr>
          <p:nvPr>
            <p:ph type="ftr" sz="quarter" idx="11"/>
          </p:nvPr>
        </p:nvSpPr>
        <p:spPr/>
        <p:txBody>
          <a:bodyPr/>
          <a:lstStyle/>
          <a:p>
            <a:pPr>
              <a:defRPr/>
            </a:pPr>
            <a:r>
              <a:rPr lang="en-US" altLang="zh-CN"/>
              <a:t>© </a:t>
            </a:r>
            <a:r>
              <a:rPr lang="zh-CN" altLang="en-US">
                <a:latin typeface="Arial Unicode MS" panose="020B0604020202020204" pitchFamily="34" charset="-122"/>
                <a:ea typeface="黑体" panose="02010609060101010101" pitchFamily="49" charset="-122"/>
              </a:rPr>
              <a:t>李凡 电子科技大学 信软学院</a:t>
            </a:r>
            <a:endParaRPr lang="zh-CN" altLang="zh-CN">
              <a:latin typeface="Arial Unicode MS" panose="020B0604020202020204" pitchFamily="34"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F495B294-2BE4-45A8-AD88-F09F5F76C3BB}" type="slidenum">
              <a:rPr lang="en-US" altLang="zh-CN" smtClean="0"/>
              <a:pPr/>
              <a:t>2</a:t>
            </a:fld>
            <a:endParaRPr lang="en-US" altLang="zh-CN"/>
          </a:p>
        </p:txBody>
      </p:sp>
    </p:spTree>
    <p:extLst>
      <p:ext uri="{BB962C8B-B14F-4D97-AF65-F5344CB8AC3E}">
        <p14:creationId xmlns:p14="http://schemas.microsoft.com/office/powerpoint/2010/main" val="105392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457200"/>
            <a:ext cx="5867400" cy="5791200"/>
          </a:xfrm>
        </p:spPr>
        <p:txBody>
          <a:bodyPr>
            <a:normAutofit/>
          </a:bodyPr>
          <a:lstStyle/>
          <a:p>
            <a:r>
              <a:rPr lang="zh-CN" altLang="en-US" dirty="0"/>
              <a:t>有没有一般性的原则来引导算法确立</a:t>
            </a:r>
            <a:r>
              <a:rPr lang="en-US" altLang="zh-CN" dirty="0"/>
              <a:t>"</a:t>
            </a:r>
            <a:r>
              <a:rPr lang="zh-CN" altLang="en-US" dirty="0"/>
              <a:t>正确的</a:t>
            </a:r>
            <a:r>
              <a:rPr lang="en-US" altLang="zh-CN" dirty="0"/>
              <a:t>"</a:t>
            </a:r>
            <a:r>
              <a:rPr lang="zh-CN" altLang="en-US" dirty="0"/>
              <a:t>偏好呢</a:t>
            </a:r>
            <a:r>
              <a:rPr lang="en-US" altLang="zh-CN" dirty="0"/>
              <a:t>? </a:t>
            </a:r>
          </a:p>
          <a:p>
            <a:r>
              <a:rPr lang="en-US" altLang="zh-CN" dirty="0"/>
              <a:t>“</a:t>
            </a:r>
            <a:r>
              <a:rPr lang="zh-CN" altLang="en-US" dirty="0"/>
              <a:t>奥卡姆剃刀</a:t>
            </a:r>
            <a:r>
              <a:rPr lang="en-US" altLang="zh-CN" dirty="0"/>
              <a:t>” (Occam’s razor)</a:t>
            </a:r>
            <a:r>
              <a:rPr lang="zh-CN" altLang="en-US" dirty="0"/>
              <a:t>是一种常用的、自然科学研究中最基本的原则，即“若有多个假设与观察一致，则选最简单的那个”</a:t>
            </a:r>
            <a:endParaRPr lang="en-US" altLang="zh-CN" dirty="0"/>
          </a:p>
        </p:txBody>
      </p:sp>
      <p:sp>
        <p:nvSpPr>
          <p:cNvPr id="19460"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dirty="0">
              <a:latin typeface="黑体" pitchFamily="49" charset="-122"/>
            </a:endParaRPr>
          </a:p>
        </p:txBody>
      </p:sp>
      <p:sp>
        <p:nvSpPr>
          <p:cNvPr id="19461"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latin typeface="Arial Unicode MS" pitchFamily="34" charset="-122"/>
              </a:rPr>
              <a:t>© </a:t>
            </a:r>
            <a:r>
              <a:rPr lang="zh-CN" altLang="en-US" sz="1400">
                <a:latin typeface="Arial Unicode MS" pitchFamily="34" charset="-122"/>
              </a:rPr>
              <a:t>李凡 电子科技大学 信软学院</a:t>
            </a:r>
            <a:endParaRPr lang="zh-CN" altLang="zh-CN" sz="1400">
              <a:latin typeface="Arial Unicode MS" pitchFamily="34" charset="-122"/>
            </a:endParaRPr>
          </a:p>
        </p:txBody>
      </p:sp>
      <p:sp>
        <p:nvSpPr>
          <p:cNvPr id="1946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7D0F79CC-FF85-4CFF-B678-82FF74BBA259}" type="slidenum">
              <a:rPr lang="en-US" altLang="zh-CN" sz="1400">
                <a:ea typeface="ＭＳ Ｐゴシック" pitchFamily="34" charset="-128"/>
              </a:rPr>
              <a:pPr>
                <a:spcBef>
                  <a:spcPct val="0"/>
                </a:spcBef>
                <a:buClrTx/>
                <a:buFontTx/>
                <a:buNone/>
              </a:pPr>
              <a:t>20</a:t>
            </a:fld>
            <a:endParaRPr lang="en-US" altLang="zh-CN" sz="1400">
              <a:ea typeface="ＭＳ Ｐゴシック" pitchFamily="34" charset="-128"/>
            </a:endParaRPr>
          </a:p>
        </p:txBody>
      </p:sp>
      <p:pic>
        <p:nvPicPr>
          <p:cNvPr id="2" name="图片 1">
            <a:extLst>
              <a:ext uri="{FF2B5EF4-FFF2-40B4-BE49-F238E27FC236}">
                <a16:creationId xmlns:a16="http://schemas.microsoft.com/office/drawing/2014/main" id="{B0CEB294-C3F4-4B0F-8C71-3A044976EEEE}"/>
              </a:ext>
            </a:extLst>
          </p:cNvPr>
          <p:cNvPicPr>
            <a:picLocks noChangeAspect="1"/>
          </p:cNvPicPr>
          <p:nvPr/>
        </p:nvPicPr>
        <p:blipFill>
          <a:blip r:embed="rId3"/>
          <a:stretch>
            <a:fillRect/>
          </a:stretch>
        </p:blipFill>
        <p:spPr>
          <a:xfrm>
            <a:off x="6629400" y="1676400"/>
            <a:ext cx="5367517" cy="3124200"/>
          </a:xfrm>
          <a:prstGeom prst="rect">
            <a:avLst/>
          </a:prstGeom>
        </p:spPr>
      </p:pic>
    </p:spTree>
    <p:extLst>
      <p:ext uri="{BB962C8B-B14F-4D97-AF65-F5344CB8AC3E}">
        <p14:creationId xmlns:p14="http://schemas.microsoft.com/office/powerpoint/2010/main" val="144250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457200"/>
            <a:ext cx="11125200" cy="5791200"/>
          </a:xfrm>
        </p:spPr>
        <p:txBody>
          <a:bodyPr>
            <a:normAutofit/>
          </a:bodyPr>
          <a:lstStyle/>
          <a:p>
            <a:pPr hangingPunct="1"/>
            <a:r>
              <a:rPr lang="en-US" altLang="zh-CN" dirty="0"/>
              <a:t>“</a:t>
            </a:r>
            <a:r>
              <a:rPr lang="zh-CN" altLang="en-US" dirty="0"/>
              <a:t>没有免费的午餐</a:t>
            </a:r>
            <a:r>
              <a:rPr lang="en-US" altLang="zh-CN" dirty="0"/>
              <a:t>”</a:t>
            </a:r>
            <a:r>
              <a:rPr lang="zh-CN" altLang="en-US" dirty="0"/>
              <a:t>定理</a:t>
            </a:r>
            <a:r>
              <a:rPr lang="en-US" altLang="zh-CN" dirty="0"/>
              <a:t>(No Free Lunch Theorem</a:t>
            </a:r>
            <a:r>
              <a:rPr lang="zh-CN" altLang="en-US" dirty="0"/>
              <a:t>，简称</a:t>
            </a:r>
            <a:r>
              <a:rPr lang="en-US" altLang="zh-CN" dirty="0"/>
              <a:t>NFL)</a:t>
            </a:r>
          </a:p>
          <a:p>
            <a:pPr lvl="1" hangingPunct="1"/>
            <a:r>
              <a:rPr lang="zh-CN" altLang="en-US" dirty="0"/>
              <a:t>一个算法 </a:t>
            </a:r>
            <a:r>
              <a:rPr lang="en-US" altLang="zh-CN" dirty="0"/>
              <a:t>A</a:t>
            </a:r>
            <a:r>
              <a:rPr lang="zh-CN" altLang="en-US" dirty="0"/>
              <a:t> 若在某些问题上比另一个算法 </a:t>
            </a:r>
            <a:r>
              <a:rPr lang="en-US" altLang="zh-CN" dirty="0"/>
              <a:t>B</a:t>
            </a:r>
            <a:r>
              <a:rPr lang="zh-CN" altLang="en-US" dirty="0"/>
              <a:t> 好，必存在另一些问题 </a:t>
            </a:r>
            <a:r>
              <a:rPr lang="en-US" altLang="zh-CN" dirty="0"/>
              <a:t>B</a:t>
            </a:r>
            <a:r>
              <a:rPr lang="zh-CN" altLang="en-US" dirty="0"/>
              <a:t> 比 </a:t>
            </a:r>
            <a:r>
              <a:rPr lang="en-US" altLang="zh-CN" dirty="0"/>
              <a:t>A</a:t>
            </a:r>
            <a:r>
              <a:rPr lang="zh-CN" altLang="en-US" dirty="0"/>
              <a:t> 好（若考虑所有潜在的问题，则所有学习算法都一样好）</a:t>
            </a:r>
            <a:endParaRPr lang="en-US" altLang="zh-CN" dirty="0"/>
          </a:p>
          <a:p>
            <a:pPr lvl="1" hangingPunct="1"/>
            <a:r>
              <a:rPr lang="zh-CN" altLang="en-US" dirty="0"/>
              <a:t>要谈论算法的相对优劣，必须要针对具体的学习问题</a:t>
            </a:r>
            <a:endParaRPr lang="en-US" altLang="zh-CN" dirty="0"/>
          </a:p>
          <a:p>
            <a:pPr lvl="1" hangingPunct="1"/>
            <a:r>
              <a:rPr lang="en-US" altLang="zh-CN" dirty="0"/>
              <a:t>NFL </a:t>
            </a:r>
            <a:r>
              <a:rPr lang="zh-CN" altLang="en-US" dirty="0"/>
              <a:t>定理最重要的寓意是让我们清楚地认识到，脱离具体问题，空泛地谈论</a:t>
            </a:r>
            <a:r>
              <a:rPr lang="en-US" altLang="zh-CN" dirty="0"/>
              <a:t>"</a:t>
            </a:r>
            <a:r>
              <a:rPr lang="zh-CN" altLang="en-US" dirty="0"/>
              <a:t>什么学习算法更好</a:t>
            </a:r>
            <a:r>
              <a:rPr lang="en-US" altLang="zh-CN" dirty="0"/>
              <a:t>"</a:t>
            </a:r>
            <a:r>
              <a:rPr lang="zh-CN" altLang="en-US" dirty="0"/>
              <a:t>毫无意义</a:t>
            </a:r>
            <a:endParaRPr lang="en-US" altLang="zh-CN" dirty="0"/>
          </a:p>
          <a:p>
            <a:pPr lvl="1" hangingPunct="1"/>
            <a:r>
              <a:rPr lang="zh-CN" altLang="en-US" dirty="0"/>
              <a:t>该定理的简化版本见课本</a:t>
            </a:r>
            <a:r>
              <a:rPr lang="en-US" altLang="zh-CN" dirty="0"/>
              <a:t>P8</a:t>
            </a:r>
            <a:r>
              <a:rPr lang="zh-CN" altLang="en-US" dirty="0"/>
              <a:t>，此处从略</a:t>
            </a:r>
            <a:endParaRPr lang="en-US" altLang="zh-CN" dirty="0"/>
          </a:p>
        </p:txBody>
      </p:sp>
      <p:sp>
        <p:nvSpPr>
          <p:cNvPr id="19460"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dirty="0">
              <a:latin typeface="黑体" pitchFamily="49" charset="-122"/>
            </a:endParaRPr>
          </a:p>
        </p:txBody>
      </p:sp>
      <p:sp>
        <p:nvSpPr>
          <p:cNvPr id="19461"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latin typeface="Arial Unicode MS" pitchFamily="34" charset="-122"/>
              </a:rPr>
              <a:t>© </a:t>
            </a:r>
            <a:r>
              <a:rPr lang="zh-CN" altLang="en-US" sz="1400">
                <a:latin typeface="Arial Unicode MS" pitchFamily="34" charset="-122"/>
              </a:rPr>
              <a:t>李凡 电子科技大学 信软学院</a:t>
            </a:r>
            <a:endParaRPr lang="zh-CN" altLang="zh-CN" sz="1400">
              <a:latin typeface="Arial Unicode MS" pitchFamily="34" charset="-122"/>
            </a:endParaRPr>
          </a:p>
        </p:txBody>
      </p:sp>
      <p:sp>
        <p:nvSpPr>
          <p:cNvPr id="1946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7D0F79CC-FF85-4CFF-B678-82FF74BBA259}" type="slidenum">
              <a:rPr lang="en-US" altLang="zh-CN" sz="1400">
                <a:ea typeface="ＭＳ Ｐゴシック" pitchFamily="34" charset="-128"/>
              </a:rPr>
              <a:pPr>
                <a:spcBef>
                  <a:spcPct val="0"/>
                </a:spcBef>
                <a:buClrTx/>
                <a:buFontTx/>
                <a:buNone/>
              </a:pPr>
              <a:t>21</a:t>
            </a:fld>
            <a:endParaRPr lang="en-US" altLang="zh-CN" sz="1400">
              <a:ea typeface="ＭＳ Ｐゴシック" pitchFamily="34" charset="-128"/>
            </a:endParaRPr>
          </a:p>
        </p:txBody>
      </p:sp>
      <p:sp>
        <p:nvSpPr>
          <p:cNvPr id="7" name="object 3">
            <a:extLst>
              <a:ext uri="{FF2B5EF4-FFF2-40B4-BE49-F238E27FC236}">
                <a16:creationId xmlns:a16="http://schemas.microsoft.com/office/drawing/2014/main" id="{28C9A0A1-F069-4EB6-BA49-FA7B412159B2}"/>
              </a:ext>
            </a:extLst>
          </p:cNvPr>
          <p:cNvSpPr/>
          <p:nvPr/>
        </p:nvSpPr>
        <p:spPr>
          <a:xfrm>
            <a:off x="2819400" y="3962400"/>
            <a:ext cx="6413500" cy="2382839"/>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296501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p:cNvSpPr>
            <a:spLocks noGrp="1"/>
          </p:cNvSpPr>
          <p:nvPr>
            <p:ph idx="1"/>
          </p:nvPr>
        </p:nvSpPr>
        <p:spPr>
          <a:xfrm>
            <a:off x="533400" y="533401"/>
            <a:ext cx="10896600" cy="5592763"/>
          </a:xfrm>
        </p:spPr>
        <p:txBody>
          <a:bodyPr/>
          <a:lstStyle/>
          <a:p>
            <a:pPr marL="0" indent="-15875">
              <a:buNone/>
            </a:pPr>
            <a:r>
              <a:rPr lang="en-US" altLang="zh-CN" dirty="0">
                <a:latin typeface="Arial" charset="0"/>
              </a:rPr>
              <a:t>4</a:t>
            </a:r>
            <a:r>
              <a:rPr lang="zh-CN" altLang="en-US" dirty="0">
                <a:latin typeface="Arial" charset="0"/>
              </a:rPr>
              <a:t>、</a:t>
            </a:r>
            <a:r>
              <a:rPr lang="zh-CN" altLang="zh-CN" dirty="0"/>
              <a:t>机器学习的发展</a:t>
            </a:r>
            <a:endParaRPr lang="en-US" altLang="zh-CN" dirty="0"/>
          </a:p>
          <a:p>
            <a:pPr marL="441325" indent="-457200"/>
            <a:r>
              <a:rPr lang="zh-CN" altLang="en-US" sz="2800" dirty="0">
                <a:latin typeface="Arial" charset="0"/>
              </a:rPr>
              <a:t>详见课本</a:t>
            </a:r>
            <a:r>
              <a:rPr lang="en-US" altLang="zh-CN" sz="2800" dirty="0">
                <a:latin typeface="Arial" charset="0"/>
              </a:rPr>
              <a:t>1.5</a:t>
            </a:r>
            <a:r>
              <a:rPr lang="zh-CN" altLang="en-US" sz="2800" dirty="0">
                <a:latin typeface="Arial" charset="0"/>
              </a:rPr>
              <a:t>节</a:t>
            </a:r>
            <a:endParaRPr lang="en-US" altLang="zh-CN" sz="2800" dirty="0">
              <a:latin typeface="Arial" charset="0"/>
            </a:endParaRPr>
          </a:p>
          <a:p>
            <a:pPr marL="384175" lvl="1" indent="0">
              <a:buNone/>
            </a:pPr>
            <a:endParaRPr lang="en-US" altLang="zh-CN" i="1" dirty="0">
              <a:latin typeface="Times New Roman" panose="02020603050405020304" pitchFamily="18" charset="0"/>
            </a:endParaRPr>
          </a:p>
          <a:p>
            <a:pPr marL="384175" lvl="1" indent="0">
              <a:buNone/>
            </a:pPr>
            <a:endParaRPr lang="en-US" altLang="zh-CN" dirty="0">
              <a:latin typeface="Arial" charset="0"/>
            </a:endParaRPr>
          </a:p>
          <a:p>
            <a:pPr marL="384175" lvl="1" indent="0">
              <a:buNone/>
            </a:pPr>
            <a:endParaRPr lang="en-US" altLang="zh-CN" dirty="0">
              <a:latin typeface="Arial" charset="0"/>
            </a:endParaRPr>
          </a:p>
        </p:txBody>
      </p:sp>
      <p:sp>
        <p:nvSpPr>
          <p:cNvPr id="2355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355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355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453CCB4-EDF2-4A25-A366-ED99DF55B093}" type="slidenum">
              <a:rPr lang="en-US" altLang="zh-CN" sz="1400">
                <a:ea typeface="ＭＳ Ｐゴシック" pitchFamily="34" charset="-128"/>
              </a:rPr>
              <a:pPr>
                <a:spcBef>
                  <a:spcPct val="0"/>
                </a:spcBef>
                <a:buClrTx/>
                <a:buFontTx/>
                <a:buNone/>
              </a:pPr>
              <a:t>22</a:t>
            </a:fld>
            <a:endParaRPr lang="en-US" altLang="zh-CN" sz="1400">
              <a:ea typeface="ＭＳ Ｐゴシック" pitchFamily="34" charset="-128"/>
            </a:endParaRPr>
          </a:p>
        </p:txBody>
      </p:sp>
      <p:pic>
        <p:nvPicPr>
          <p:cNvPr id="2" name="图片 1">
            <a:extLst>
              <a:ext uri="{FF2B5EF4-FFF2-40B4-BE49-F238E27FC236}">
                <a16:creationId xmlns:a16="http://schemas.microsoft.com/office/drawing/2014/main" id="{77F077C7-A6E1-4CF5-85BD-E5C08B1310F8}"/>
              </a:ext>
            </a:extLst>
          </p:cNvPr>
          <p:cNvPicPr>
            <a:picLocks noChangeAspect="1"/>
          </p:cNvPicPr>
          <p:nvPr/>
        </p:nvPicPr>
        <p:blipFill>
          <a:blip r:embed="rId2"/>
          <a:stretch>
            <a:fillRect/>
          </a:stretch>
        </p:blipFill>
        <p:spPr>
          <a:xfrm>
            <a:off x="1008744" y="1727996"/>
            <a:ext cx="10396603" cy="4572000"/>
          </a:xfrm>
          <a:prstGeom prst="rect">
            <a:avLst/>
          </a:prstGeom>
        </p:spPr>
      </p:pic>
      <p:pic>
        <p:nvPicPr>
          <p:cNvPr id="3" name="图片 2">
            <a:extLst>
              <a:ext uri="{FF2B5EF4-FFF2-40B4-BE49-F238E27FC236}">
                <a16:creationId xmlns:a16="http://schemas.microsoft.com/office/drawing/2014/main" id="{25AE2735-4524-455E-8BA4-27AAAF61A393}"/>
              </a:ext>
            </a:extLst>
          </p:cNvPr>
          <p:cNvPicPr>
            <a:picLocks noChangeAspect="1"/>
          </p:cNvPicPr>
          <p:nvPr/>
        </p:nvPicPr>
        <p:blipFill>
          <a:blip r:embed="rId3"/>
          <a:stretch>
            <a:fillRect/>
          </a:stretch>
        </p:blipFill>
        <p:spPr>
          <a:xfrm>
            <a:off x="1046628" y="1676400"/>
            <a:ext cx="314325" cy="485775"/>
          </a:xfrm>
          <a:prstGeom prst="rect">
            <a:avLst/>
          </a:prstGeom>
        </p:spPr>
      </p:pic>
    </p:spTree>
    <p:extLst>
      <p:ext uri="{BB962C8B-B14F-4D97-AF65-F5344CB8AC3E}">
        <p14:creationId xmlns:p14="http://schemas.microsoft.com/office/powerpoint/2010/main" val="1808909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524001" y="2438400"/>
            <a:ext cx="8915400" cy="3943350"/>
          </a:xfrm>
          <a:prstGeom prst="rect">
            <a:avLst/>
          </a:prstGeom>
        </p:spPr>
      </p:pic>
      <p:sp>
        <p:nvSpPr>
          <p:cNvPr id="18434" name="Rectangle 6"/>
          <p:cNvSpPr>
            <a:spLocks noGrp="1" noChangeArrowheads="1"/>
          </p:cNvSpPr>
          <p:nvPr>
            <p:ph type="ctrTitle"/>
          </p:nvPr>
        </p:nvSpPr>
        <p:spPr>
          <a:xfrm>
            <a:off x="2209800" y="381001"/>
            <a:ext cx="7772400" cy="1470025"/>
          </a:xfrm>
        </p:spPr>
        <p:txBody>
          <a:bodyPr/>
          <a:lstStyle/>
          <a:p>
            <a:pPr eaLnBrk="1" hangingPunct="1"/>
            <a:r>
              <a:rPr lang="zh-CN" altLang="en-US" sz="4400" dirty="0"/>
              <a:t>第</a:t>
            </a:r>
            <a:r>
              <a:rPr lang="en-US" altLang="zh-CN" sz="4400" dirty="0"/>
              <a:t>1</a:t>
            </a:r>
            <a:r>
              <a:rPr lang="zh-CN" altLang="en-US" sz="4400" dirty="0"/>
              <a:t>章：</a:t>
            </a:r>
            <a:r>
              <a:rPr lang="zh-CN" altLang="zh-CN" dirty="0"/>
              <a:t>课程概述</a:t>
            </a:r>
            <a:endParaRPr lang="en-US" altLang="zh-CN" sz="4400" b="1" dirty="0">
              <a:solidFill>
                <a:srgbClr val="000090"/>
              </a:solidFill>
              <a:ea typeface="ＭＳ Ｐゴシック" pitchFamily="34" charset="-128"/>
            </a:endParaRPr>
          </a:p>
        </p:txBody>
      </p:sp>
      <p:sp>
        <p:nvSpPr>
          <p:cNvPr id="18435" name="副标题 1"/>
          <p:cNvSpPr>
            <a:spLocks noGrp="1"/>
          </p:cNvSpPr>
          <p:nvPr>
            <p:ph type="subTitle" idx="1"/>
          </p:nvPr>
        </p:nvSpPr>
        <p:spPr>
          <a:xfrm>
            <a:off x="4038600" y="1676400"/>
            <a:ext cx="5257800" cy="3962400"/>
          </a:xfrm>
        </p:spPr>
        <p:txBody>
          <a:bodyPr/>
          <a:lstStyle/>
          <a:p>
            <a:pPr marL="457200" indent="-457200" algn="l">
              <a:buFont typeface="Arial" panose="020B0604020202020204" pitchFamily="34" charset="0"/>
              <a:buChar char="•"/>
            </a:pPr>
            <a:r>
              <a:rPr lang="zh-CN" altLang="en-US" sz="2800" dirty="0">
                <a:latin typeface="Arial" charset="0"/>
              </a:rPr>
              <a:t>课程内容简介</a:t>
            </a:r>
            <a:endParaRPr lang="en-US" altLang="zh-CN" sz="2800" dirty="0">
              <a:latin typeface="Arial" charset="0"/>
            </a:endParaRPr>
          </a:p>
          <a:p>
            <a:pPr marL="457200" indent="-457200" algn="l">
              <a:buFont typeface="Arial" panose="020B0604020202020204" pitchFamily="34" charset="0"/>
              <a:buChar char="•"/>
            </a:pPr>
            <a:r>
              <a:rPr lang="zh-CN" altLang="en-US" sz="2800" dirty="0">
                <a:latin typeface="Arial" charset="0"/>
              </a:rPr>
              <a:t>机器学习的基本概念</a:t>
            </a:r>
            <a:endParaRPr lang="en-US" altLang="zh-CN" sz="2800" dirty="0">
              <a:latin typeface="Arial" charset="0"/>
            </a:endParaRPr>
          </a:p>
          <a:p>
            <a:pPr marL="457200" indent="-457200" algn="l">
              <a:buFont typeface="Arial" panose="020B0604020202020204" pitchFamily="34" charset="0"/>
              <a:buChar char="•"/>
            </a:pPr>
            <a:r>
              <a:rPr lang="zh-CN" altLang="en-US" sz="2800" dirty="0">
                <a:latin typeface="Arial" charset="0"/>
              </a:rPr>
              <a:t>实例分析</a:t>
            </a:r>
            <a:endParaRPr lang="en-US" altLang="zh-CN" sz="2800" dirty="0">
              <a:latin typeface="Arial" charset="0"/>
            </a:endParaRPr>
          </a:p>
          <a:p>
            <a:pPr marL="457200" indent="-457200" algn="l">
              <a:buFont typeface="Arial" panose="020B0604020202020204" pitchFamily="34" charset="0"/>
              <a:buChar char="•"/>
            </a:pPr>
            <a:r>
              <a:rPr lang="zh-CN" altLang="en-US" sz="2800" dirty="0">
                <a:latin typeface="Arial" charset="0"/>
              </a:rPr>
              <a:t>机器学习的分类</a:t>
            </a:r>
            <a:endParaRPr lang="en-US" altLang="zh-CN" sz="2800" dirty="0">
              <a:latin typeface="Arial" charset="0"/>
            </a:endParaRPr>
          </a:p>
        </p:txBody>
      </p:sp>
      <p:sp>
        <p:nvSpPr>
          <p:cNvPr id="7" name="Rectangle 6"/>
          <p:cNvSpPr/>
          <p:nvPr/>
        </p:nvSpPr>
        <p:spPr>
          <a:xfrm>
            <a:off x="1752600" y="6380164"/>
            <a:ext cx="8686800" cy="46037"/>
          </a:xfrm>
          <a:prstGeom prst="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zh-CN" altLang="zh-CN" sz="1800">
              <a:solidFill>
                <a:srgbClr val="FFFFFF"/>
              </a:solidFill>
            </a:endParaRPr>
          </a:p>
        </p:txBody>
      </p:sp>
      <p:sp>
        <p:nvSpPr>
          <p:cNvPr id="10" name="Rectangle 2"/>
          <p:cNvSpPr>
            <a:spLocks noChangeArrowheads="1"/>
          </p:cNvSpPr>
          <p:nvPr/>
        </p:nvSpPr>
        <p:spPr bwMode="auto">
          <a:xfrm>
            <a:off x="0" y="2746583"/>
            <a:ext cx="12192000" cy="420687"/>
          </a:xfrm>
          <a:prstGeom prst="rect">
            <a:avLst/>
          </a:prstGeom>
          <a:solidFill>
            <a:srgbClr val="FF0000">
              <a:alpha val="4784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FF0000"/>
              </a:buClr>
              <a:buFont typeface="Wingdings" panose="05000000000000000000"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Font typeface="Wingdings" panose="05000000000000000000" pitchFamily="2" charset="2"/>
              <a:buChar char="l"/>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buFont typeface="Wingdings" panose="05000000000000000000" pitchFamily="2" charset="2"/>
              <a:buChar char="Ø"/>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0000"/>
              </a:buClr>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FF0000"/>
              </a:buClr>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FF0000"/>
              </a:buClr>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FF0000"/>
              </a:buClr>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FF0000"/>
              </a:buClr>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FF0000"/>
              </a:buClr>
              <a:buChar char="»"/>
              <a:defRPr sz="2000">
                <a:solidFill>
                  <a:schemeClr val="tx1"/>
                </a:solidFill>
                <a:latin typeface="Arial" panose="020B0604020202020204" pitchFamily="34" charset="0"/>
                <a:ea typeface="黑体" panose="02010609060101010101" pitchFamily="49" charset="-122"/>
              </a:defRPr>
            </a:lvl9pPr>
          </a:lstStyle>
          <a:p>
            <a:pPr eaLnBrk="1" hangingPunct="1">
              <a:lnSpc>
                <a:spcPct val="80000"/>
              </a:lnSpc>
              <a:buClr>
                <a:schemeClr val="hlink"/>
              </a:buClr>
              <a:buSzPct val="70000"/>
            </a:pPr>
            <a:endParaRPr lang="zh-CN" altLang="zh-CN" sz="2400">
              <a:latin typeface="Tahoma" panose="020B0604030504040204" pitchFamily="34" charset="0"/>
              <a:ea typeface="幼圆" panose="02010509060101010101" pitchFamily="49" charset="-122"/>
            </a:endParaRPr>
          </a:p>
        </p:txBody>
      </p:sp>
      <p:sp>
        <p:nvSpPr>
          <p:cNvPr id="2" name="日期占位符 1"/>
          <p:cNvSpPr>
            <a:spLocks noGrp="1"/>
          </p:cNvSpPr>
          <p:nvPr>
            <p:ph type="dt" sz="half" idx="10"/>
          </p:nvPr>
        </p:nvSpPr>
        <p:spPr/>
        <p:txBody>
          <a:bodyPr/>
          <a:lstStyle/>
          <a:p>
            <a:pPr>
              <a:defRPr/>
            </a:pPr>
            <a:r>
              <a:rPr lang="zh-CN" altLang="en-US"/>
              <a:t>第</a:t>
            </a:r>
            <a:r>
              <a:rPr lang="en-US" altLang="zh-CN"/>
              <a:t>1</a:t>
            </a:r>
            <a:r>
              <a:rPr lang="zh-CN" altLang="en-US"/>
              <a:t>章：课程概述</a:t>
            </a:r>
            <a:endParaRPr lang="zh-CN" altLang="zh-CN"/>
          </a:p>
        </p:txBody>
      </p:sp>
      <p:sp>
        <p:nvSpPr>
          <p:cNvPr id="3" name="页脚占位符 2"/>
          <p:cNvSpPr>
            <a:spLocks noGrp="1"/>
          </p:cNvSpPr>
          <p:nvPr>
            <p:ph type="ftr" sz="quarter" idx="11"/>
          </p:nvPr>
        </p:nvSpPr>
        <p:spPr/>
        <p:txBody>
          <a:bodyPr/>
          <a:lstStyle/>
          <a:p>
            <a:pPr>
              <a:defRPr/>
            </a:pPr>
            <a:r>
              <a:rPr lang="en-US" altLang="zh-CN"/>
              <a:t>© </a:t>
            </a:r>
            <a:r>
              <a:rPr lang="zh-CN" altLang="en-US">
                <a:latin typeface="Arial Unicode MS" panose="020B0604020202020204" pitchFamily="34" charset="-122"/>
                <a:ea typeface="黑体" panose="02010609060101010101" pitchFamily="49" charset="-122"/>
              </a:rPr>
              <a:t>李凡 电子科技大学 信软学院</a:t>
            </a:r>
            <a:endParaRPr lang="zh-CN" altLang="zh-CN">
              <a:latin typeface="Arial Unicode MS" panose="020B0604020202020204" pitchFamily="34"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F495B294-2BE4-45A8-AD88-F09F5F76C3BB}" type="slidenum">
              <a:rPr lang="en-US" altLang="zh-CN" smtClean="0"/>
              <a:pPr/>
              <a:t>23</a:t>
            </a:fld>
            <a:endParaRPr lang="en-US" altLang="zh-CN"/>
          </a:p>
        </p:txBody>
      </p:sp>
    </p:spTree>
    <p:extLst>
      <p:ext uri="{BB962C8B-B14F-4D97-AF65-F5344CB8AC3E}">
        <p14:creationId xmlns:p14="http://schemas.microsoft.com/office/powerpoint/2010/main" val="412998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title"/>
          </p:nvPr>
        </p:nvSpPr>
        <p:spPr/>
        <p:txBody>
          <a:bodyPr/>
          <a:lstStyle/>
          <a:p>
            <a:pPr algn="l" eaLnBrk="1" hangingPunct="1"/>
            <a:r>
              <a:rPr lang="en-US" altLang="zh-CN" dirty="0">
                <a:solidFill>
                  <a:srgbClr val="000090"/>
                </a:solidFill>
              </a:rPr>
              <a:t>1.3 </a:t>
            </a:r>
            <a:r>
              <a:rPr lang="zh-CN" altLang="en-US" dirty="0">
                <a:solidFill>
                  <a:srgbClr val="000090"/>
                </a:solidFill>
              </a:rPr>
              <a:t>实例分析：信用卡申请问题</a:t>
            </a:r>
            <a:endParaRPr lang="en-US" altLang="zh-CN" dirty="0">
              <a:solidFill>
                <a:srgbClr val="000090"/>
              </a:solidFill>
            </a:endParaRPr>
          </a:p>
        </p:txBody>
      </p:sp>
      <p:sp>
        <p:nvSpPr>
          <p:cNvPr id="3" name="内容占位符 2"/>
          <p:cNvSpPr>
            <a:spLocks noGrp="1"/>
          </p:cNvSpPr>
          <p:nvPr>
            <p:ph idx="1"/>
          </p:nvPr>
        </p:nvSpPr>
        <p:spPr>
          <a:xfrm>
            <a:off x="685800" y="1600200"/>
            <a:ext cx="11125200" cy="4648200"/>
          </a:xfrm>
        </p:spPr>
        <p:txBody>
          <a:bodyPr>
            <a:normAutofit lnSpcReduction="10000"/>
          </a:bodyPr>
          <a:lstStyle/>
          <a:p>
            <a:pPr marL="0" indent="0" hangingPunct="1">
              <a:buNone/>
            </a:pPr>
            <a:r>
              <a:rPr lang="en-US" altLang="zh-CN" dirty="0">
                <a:latin typeface="Arial" charset="0"/>
              </a:rPr>
              <a:t>1</a:t>
            </a:r>
            <a:r>
              <a:rPr lang="zh-CN" altLang="en-US" dirty="0">
                <a:latin typeface="Arial" charset="0"/>
              </a:rPr>
              <a:t>、信用卡申请问题有如下特点</a:t>
            </a:r>
            <a:endParaRPr lang="en-US" altLang="zh-CN" dirty="0">
              <a:latin typeface="Arial" charset="0"/>
            </a:endParaRPr>
          </a:p>
          <a:p>
            <a:pPr lvl="0" hangingPunct="1"/>
            <a:r>
              <a:rPr lang="zh-CN" altLang="zh-CN" dirty="0"/>
              <a:t>申请数量巨大，难以人工处理，需要对申请进行自动筛选，找出可以发放</a:t>
            </a:r>
            <a:r>
              <a:rPr lang="zh-CN" altLang="en-US" dirty="0"/>
              <a:t>信用卡</a:t>
            </a:r>
            <a:r>
              <a:rPr lang="zh-CN" altLang="zh-CN" dirty="0"/>
              <a:t>的申请人。</a:t>
            </a:r>
          </a:p>
          <a:p>
            <a:pPr lvl="0" hangingPunct="1"/>
            <a:r>
              <a:rPr lang="zh-CN" altLang="zh-CN" dirty="0">
                <a:solidFill>
                  <a:srgbClr val="FF0000"/>
                </a:solidFill>
              </a:rPr>
              <a:t>没有</a:t>
            </a:r>
            <a:r>
              <a:rPr lang="zh-CN" altLang="zh-CN" dirty="0"/>
              <a:t>一个现成的（解析）公式用于评估申请。</a:t>
            </a:r>
          </a:p>
          <a:p>
            <a:pPr hangingPunct="1"/>
            <a:r>
              <a:rPr lang="zh-CN" altLang="zh-CN" dirty="0">
                <a:solidFill>
                  <a:srgbClr val="FF0000"/>
                </a:solidFill>
              </a:rPr>
              <a:t>有</a:t>
            </a:r>
            <a:r>
              <a:rPr lang="zh-CN" altLang="zh-CN" dirty="0"/>
              <a:t>关于客户的大量历史数据。</a:t>
            </a:r>
            <a:endParaRPr lang="en-US" altLang="zh-CN" dirty="0"/>
          </a:p>
          <a:p>
            <a:pPr lvl="1" hangingPunct="1"/>
            <a:r>
              <a:rPr lang="zh-CN" altLang="zh-CN" dirty="0"/>
              <a:t>例如，每个客户与信用相关的信息，包括年收入、居住时间、贷款情况等等。</a:t>
            </a:r>
            <a:endParaRPr lang="en-US" altLang="zh-CN" dirty="0"/>
          </a:p>
          <a:p>
            <a:pPr lvl="1" hangingPunct="1"/>
            <a:r>
              <a:rPr lang="zh-CN" altLang="zh-CN" dirty="0"/>
              <a:t>此外还有</a:t>
            </a:r>
            <a:r>
              <a:rPr lang="zh-CN" altLang="en-US" dirty="0"/>
              <a:t>授予</a:t>
            </a:r>
            <a:r>
              <a:rPr lang="zh-CN" altLang="zh-CN" dirty="0"/>
              <a:t>该客户信用是否正确的判断（例如从该用户处获得一定数额的收入为正确等等判据）</a:t>
            </a:r>
            <a:endParaRPr lang="zh-CN" altLang="en-US" dirty="0">
              <a:latin typeface="Arial" charset="0"/>
            </a:endParaRPr>
          </a:p>
        </p:txBody>
      </p:sp>
      <p:sp>
        <p:nvSpPr>
          <p:cNvPr id="19460"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dirty="0">
              <a:latin typeface="黑体" pitchFamily="49" charset="-122"/>
            </a:endParaRPr>
          </a:p>
        </p:txBody>
      </p:sp>
      <p:sp>
        <p:nvSpPr>
          <p:cNvPr id="19461"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latin typeface="Arial Unicode MS" pitchFamily="34" charset="-122"/>
              </a:rPr>
              <a:t>© </a:t>
            </a:r>
            <a:r>
              <a:rPr lang="zh-CN" altLang="en-US" sz="1400">
                <a:latin typeface="Arial Unicode MS" pitchFamily="34" charset="-122"/>
              </a:rPr>
              <a:t>李凡 电子科技大学 信软学院</a:t>
            </a:r>
            <a:endParaRPr lang="zh-CN" altLang="zh-CN" sz="1400">
              <a:latin typeface="Arial Unicode MS" pitchFamily="34" charset="-122"/>
            </a:endParaRPr>
          </a:p>
        </p:txBody>
      </p:sp>
      <p:sp>
        <p:nvSpPr>
          <p:cNvPr id="1946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7D0F79CC-FF85-4CFF-B678-82FF74BBA259}" type="slidenum">
              <a:rPr lang="en-US" altLang="zh-CN" sz="1400">
                <a:ea typeface="ＭＳ Ｐゴシック" pitchFamily="34" charset="-128"/>
              </a:rPr>
              <a:pPr>
                <a:spcBef>
                  <a:spcPct val="0"/>
                </a:spcBef>
                <a:buClrTx/>
                <a:buFontTx/>
                <a:buNone/>
              </a:pPr>
              <a:t>24</a:t>
            </a:fld>
            <a:endParaRPr lang="en-US" altLang="zh-CN" sz="1400">
              <a:ea typeface="ＭＳ Ｐゴシック" pitchFamily="34" charset="-128"/>
            </a:endParaRPr>
          </a:p>
        </p:txBody>
      </p:sp>
    </p:spTree>
    <p:extLst>
      <p:ext uri="{BB962C8B-B14F-4D97-AF65-F5344CB8AC3E}">
        <p14:creationId xmlns:p14="http://schemas.microsoft.com/office/powerpoint/2010/main" val="4193758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p:cNvSpPr>
            <a:spLocks noGrp="1"/>
          </p:cNvSpPr>
          <p:nvPr>
            <p:ph idx="1"/>
          </p:nvPr>
        </p:nvSpPr>
        <p:spPr>
          <a:xfrm>
            <a:off x="609600" y="533401"/>
            <a:ext cx="11049000" cy="5592763"/>
          </a:xfrm>
        </p:spPr>
        <p:txBody>
          <a:bodyPr>
            <a:normAutofit/>
          </a:bodyPr>
          <a:lstStyle/>
          <a:p>
            <a:pPr hangingPunct="1"/>
            <a:r>
              <a:rPr lang="zh-CN" altLang="en-US" dirty="0"/>
              <a:t>如何解决信用卡申请问题？</a:t>
            </a:r>
            <a:endParaRPr lang="en-US" altLang="zh-CN" dirty="0"/>
          </a:p>
          <a:p>
            <a:pPr lvl="1" hangingPunct="1"/>
            <a:r>
              <a:rPr lang="zh-CN" altLang="zh-CN" dirty="0"/>
              <a:t>我们只能用现有的数据</a:t>
            </a:r>
            <a:r>
              <a:rPr lang="zh-CN" altLang="en-US" dirty="0">
                <a:solidFill>
                  <a:srgbClr val="FF0000"/>
                </a:solidFill>
              </a:rPr>
              <a:t>学习</a:t>
            </a:r>
            <a:r>
              <a:rPr lang="zh-CN" altLang="zh-CN" dirty="0"/>
              <a:t>出一个公式，用于未来判定是否批准申请人的信用卡申请。</a:t>
            </a:r>
            <a:endParaRPr lang="en-US" altLang="zh-CN" dirty="0"/>
          </a:p>
          <a:p>
            <a:pPr hangingPunct="1"/>
            <a:r>
              <a:rPr lang="zh-CN" altLang="en-US" kern="100" dirty="0">
                <a:cs typeface="Times New Roman" panose="02020603050405020304" pitchFamily="18" charset="0"/>
              </a:rPr>
              <a:t>注意</a:t>
            </a:r>
            <a:endParaRPr lang="en-US" altLang="zh-CN" kern="100" dirty="0">
              <a:cs typeface="Times New Roman" panose="02020603050405020304" pitchFamily="18" charset="0"/>
            </a:endParaRPr>
          </a:p>
          <a:p>
            <a:pPr lvl="1" hangingPunct="1"/>
            <a:r>
              <a:rPr lang="zh-CN" altLang="en-US" kern="100" dirty="0">
                <a:cs typeface="Times New Roman" panose="02020603050405020304" pitchFamily="18" charset="0"/>
              </a:rPr>
              <a:t>理想的公式可能存在，但无从得知，而它的结果是已知的（银行获利与否）</a:t>
            </a:r>
            <a:endParaRPr lang="en-US" altLang="zh-CN" kern="100" dirty="0">
              <a:cs typeface="Times New Roman" panose="02020603050405020304" pitchFamily="18" charset="0"/>
            </a:endParaRPr>
          </a:p>
          <a:p>
            <a:pPr lvl="1" hangingPunct="1"/>
            <a:r>
              <a:rPr lang="zh-CN" altLang="en-US" kern="100" dirty="0">
                <a:cs typeface="Times New Roman" panose="02020603050405020304" pitchFamily="18" charset="0"/>
              </a:rPr>
              <a:t>我们学习出的公式应该尽可能地接近理想公式，这意味着至少对于现有的数据而言，用这一近似公式判定</a:t>
            </a:r>
            <a:r>
              <a:rPr lang="zh-CN" altLang="en-US" dirty="0"/>
              <a:t>授予</a:t>
            </a:r>
            <a:r>
              <a:rPr lang="zh-CN" altLang="zh-CN" dirty="0"/>
              <a:t>该客户信用是否正确</a:t>
            </a:r>
            <a:r>
              <a:rPr lang="zh-CN" altLang="en-US" dirty="0"/>
              <a:t>而言，是足够准确的</a:t>
            </a:r>
            <a:endParaRPr lang="zh-CN" altLang="zh-CN" kern="100" dirty="0">
              <a:cs typeface="Times New Roman" panose="02020603050405020304" pitchFamily="18" charset="0"/>
            </a:endParaRPr>
          </a:p>
        </p:txBody>
      </p:sp>
      <p:sp>
        <p:nvSpPr>
          <p:cNvPr id="2355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355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355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453CCB4-EDF2-4A25-A366-ED99DF55B093}" type="slidenum">
              <a:rPr lang="en-US" altLang="zh-CN" sz="1400">
                <a:ea typeface="ＭＳ Ｐゴシック" pitchFamily="34" charset="-128"/>
              </a:rPr>
              <a:pPr>
                <a:spcBef>
                  <a:spcPct val="0"/>
                </a:spcBef>
                <a:buClrTx/>
                <a:buFontTx/>
                <a:buNone/>
              </a:pPr>
              <a:t>25</a:t>
            </a:fld>
            <a:endParaRPr lang="en-US" altLang="zh-CN" sz="1400">
              <a:ea typeface="ＭＳ Ｐゴシック" pitchFamily="34" charset="-128"/>
            </a:endParaRPr>
          </a:p>
        </p:txBody>
      </p:sp>
    </p:spTree>
    <p:extLst>
      <p:ext uri="{BB962C8B-B14F-4D97-AF65-F5344CB8AC3E}">
        <p14:creationId xmlns:p14="http://schemas.microsoft.com/office/powerpoint/2010/main" val="2725853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4578" name="内容占位符 2"/>
              <p:cNvSpPr>
                <a:spLocks noGrp="1"/>
              </p:cNvSpPr>
              <p:nvPr>
                <p:ph idx="1"/>
              </p:nvPr>
            </p:nvSpPr>
            <p:spPr>
              <a:xfrm>
                <a:off x="457200" y="685801"/>
                <a:ext cx="11277600" cy="5440363"/>
              </a:xfrm>
            </p:spPr>
            <p:txBody>
              <a:bodyPr>
                <a:normAutofit/>
              </a:bodyPr>
              <a:lstStyle/>
              <a:p>
                <a:pPr marL="0" indent="0" hangingPunct="1">
                  <a:buNone/>
                  <a:defRPr/>
                </a:pPr>
                <a:r>
                  <a:rPr lang="en-US" altLang="zh-CN" dirty="0"/>
                  <a:t>2</a:t>
                </a:r>
                <a:r>
                  <a:rPr lang="zh-CN" altLang="en-US" dirty="0"/>
                  <a:t>、学习问题的形式化</a:t>
                </a:r>
                <a:endParaRPr lang="en-US" altLang="zh-CN" dirty="0"/>
              </a:p>
              <a:p>
                <a:r>
                  <a:rPr lang="zh-CN" altLang="en-US" dirty="0"/>
                  <a:t>样本</a:t>
                </a:r>
                <a14:m>
                  <m:oMath xmlns:m="http://schemas.openxmlformats.org/officeDocument/2006/math">
                    <m:r>
                      <a:rPr lang="en-US" altLang="zh-CN" b="0" i="0" smtClean="0">
                        <a:latin typeface="Cambria Math" panose="02040503050406030204" pitchFamily="18" charset="0"/>
                      </a:rPr>
                      <m:t> </m:t>
                    </m:r>
                  </m:oMath>
                </a14:m>
                <a:endParaRPr lang="en-US" altLang="zh-CN" dirty="0"/>
              </a:p>
              <a:p>
                <a:pPr lvl="1"/>
                <a14:m>
                  <m:oMath xmlns:m="http://schemas.openxmlformats.org/officeDocument/2006/math">
                    <m:r>
                      <a:rPr lang="en-US" altLang="zh-CN" b="1" i="1">
                        <a:latin typeface="Cambria Math" panose="02040503050406030204" pitchFamily="18" charset="0"/>
                      </a:rPr>
                      <m:t>𝒙</m:t>
                    </m:r>
                  </m:oMath>
                </a14:m>
                <a:r>
                  <a:rPr lang="zh-CN" altLang="en-US" dirty="0"/>
                  <a:t>：</a:t>
                </a:r>
                <a:r>
                  <a:rPr lang="zh-CN" altLang="zh-CN" dirty="0"/>
                  <a:t>包含用于判定是否授信的客户信息（向量）。假设历史数据中共有</a:t>
                </a:r>
                <a14:m>
                  <m:oMath xmlns:m="http://schemas.openxmlformats.org/officeDocument/2006/math">
                    <m:r>
                      <a:rPr lang="en-US" altLang="zh-CN" i="1">
                        <a:latin typeface="Cambria Math" panose="02040503050406030204" pitchFamily="18" charset="0"/>
                      </a:rPr>
                      <m:t>𝑁</m:t>
                    </m:r>
                  </m:oMath>
                </a14:m>
                <a:r>
                  <a:rPr lang="zh-CN" altLang="zh-CN" dirty="0"/>
                  <a:t>条这样的数据</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𝟏</m:t>
                        </m:r>
                      </m:sub>
                    </m:sSub>
                    <m:r>
                      <a:rPr lang="en-US" altLang="zh-CN"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𝑁</m:t>
                        </m:r>
                      </m:sub>
                    </m:sSub>
                  </m:oMath>
                </a14:m>
                <a:r>
                  <a:rPr lang="zh-CN" altLang="zh-CN" dirty="0"/>
                  <a:t>。</a:t>
                </a:r>
              </a:p>
              <a:p>
                <a:r>
                  <a:rPr lang="zh-CN" altLang="zh-CN" dirty="0"/>
                  <a:t>未知的理想判定函数：</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𝑌</m:t>
                    </m:r>
                  </m:oMath>
                </a14:m>
                <a:r>
                  <a:rPr lang="zh-CN" altLang="zh-CN" dirty="0"/>
                  <a:t>，</a:t>
                </a:r>
                <a:endParaRPr lang="en-US" altLang="zh-CN" dirty="0"/>
              </a:p>
              <a:p>
                <a:pPr lvl="1"/>
                <a14:m>
                  <m:oMath xmlns:m="http://schemas.openxmlformats.org/officeDocument/2006/math">
                    <m:r>
                      <a:rPr lang="en-US" altLang="zh-CN" i="1">
                        <a:latin typeface="Cambria Math" panose="02040503050406030204" pitchFamily="18" charset="0"/>
                      </a:rPr>
                      <m:t>𝑋</m:t>
                    </m:r>
                    <m:r>
                      <a:rPr lang="en-US" altLang="zh-CN" b="0" i="1" smtClean="0">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0" i="1">
                            <a:latin typeface="Cambria Math" panose="02040503050406030204" pitchFamily="18" charset="0"/>
                          </a:rPr>
                          <m:t>1</m:t>
                        </m:r>
                      </m:sub>
                    </m:sSub>
                    <m:r>
                      <a:rPr lang="en-US" altLang="zh-CN" b="1" i="1" smtClean="0">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0" i="1" smtClean="0">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𝑁</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m:t>
                    </m:r>
                  </m:oMath>
                </a14:m>
                <a:r>
                  <a:rPr lang="zh-CN" altLang="en-US" dirty="0"/>
                  <a:t>：为</a:t>
                </a:r>
                <a:r>
                  <a:rPr lang="zh-CN" altLang="zh-CN" dirty="0"/>
                  <a:t>所有可能的</a:t>
                </a:r>
                <a14:m>
                  <m:oMath xmlns:m="http://schemas.openxmlformats.org/officeDocument/2006/math">
                    <m:r>
                      <a:rPr lang="en-US" altLang="zh-CN" b="1" i="1">
                        <a:latin typeface="Cambria Math" panose="02040503050406030204" pitchFamily="18" charset="0"/>
                      </a:rPr>
                      <m:t>𝒙</m:t>
                    </m:r>
                  </m:oMath>
                </a14:m>
                <a:r>
                  <a:rPr lang="zh-CN" altLang="zh-CN" dirty="0"/>
                  <a:t>组成的集合，</a:t>
                </a:r>
                <a:r>
                  <a:rPr lang="zh-CN" altLang="en-US" dirty="0"/>
                  <a:t>即</a:t>
                </a:r>
                <a:r>
                  <a:rPr lang="zh-CN" altLang="zh-CN" dirty="0"/>
                  <a:t>输入空间；</a:t>
                </a:r>
                <a:endParaRPr lang="en-US" altLang="zh-CN" dirty="0"/>
              </a:p>
              <a:p>
                <a:pPr lvl="1"/>
                <a14:m>
                  <m:oMath xmlns:m="http://schemas.openxmlformats.org/officeDocument/2006/math">
                    <m:r>
                      <a:rPr lang="en-US" altLang="zh-CN" i="1">
                        <a:latin typeface="Cambria Math" panose="02040503050406030204" pitchFamily="18" charset="0"/>
                      </a:rPr>
                      <m:t>𝑌</m:t>
                    </m:r>
                    <m:r>
                      <a:rPr lang="en-US" altLang="zh-CN" b="0" i="1" smtClean="0">
                        <a:latin typeface="Cambria Math" panose="02040503050406030204" pitchFamily="18" charset="0"/>
                      </a:rPr>
                      <m:t>={</m:t>
                    </m:r>
                    <m:r>
                      <a:rPr lang="en-US" altLang="zh-CN" i="1" dirty="0">
                        <a:latin typeface="Cambria Math" panose="02040503050406030204" pitchFamily="18" charset="0"/>
                      </a:rPr>
                      <m:t>+1</m:t>
                    </m:r>
                    <m:r>
                      <m:rPr>
                        <m:nor/>
                      </m:rPr>
                      <a:rPr lang="en-US" altLang="zh-CN" b="0" i="0" dirty="0" smtClean="0"/>
                      <m:t>,</m:t>
                    </m:r>
                    <m:r>
                      <a:rPr lang="en-US" altLang="zh-CN" i="1" dirty="0">
                        <a:latin typeface="Cambria Math" panose="02040503050406030204" pitchFamily="18" charset="0"/>
                      </a:rPr>
                      <m:t>−1</m:t>
                    </m:r>
                    <m:r>
                      <a:rPr lang="en-US" altLang="zh-CN" b="0" i="1" smtClean="0">
                        <a:latin typeface="Cambria Math" panose="02040503050406030204" pitchFamily="18" charset="0"/>
                      </a:rPr>
                      <m:t>}</m:t>
                    </m:r>
                  </m:oMath>
                </a14:m>
                <a:r>
                  <a:rPr lang="zh-CN" altLang="en-US" dirty="0"/>
                  <a:t>：</a:t>
                </a:r>
                <a:r>
                  <a:rPr lang="zh-CN" altLang="zh-CN" dirty="0"/>
                  <a:t>为所有可能的输出组成的集合</a:t>
                </a:r>
                <a:r>
                  <a:rPr lang="zh-CN" altLang="en-US" dirty="0"/>
                  <a:t>，即输出空间，</a:t>
                </a:r>
                <a:r>
                  <a:rPr lang="zh-CN" altLang="zh-CN" dirty="0"/>
                  <a:t>在本问题中只有两种输出：</a:t>
                </a:r>
                <a:r>
                  <a:rPr lang="en-US" altLang="zh-CN" dirty="0"/>
                  <a:t>yes/no</a:t>
                </a:r>
                <a:r>
                  <a:rPr lang="zh-CN" altLang="zh-CN" dirty="0"/>
                  <a:t>，记为</a:t>
                </a:r>
                <a14:m>
                  <m:oMath xmlns:m="http://schemas.openxmlformats.org/officeDocument/2006/math">
                    <m:r>
                      <a:rPr lang="en-US" altLang="zh-CN" i="1" dirty="0" smtClean="0">
                        <a:latin typeface="Cambria Math" panose="02040503050406030204" pitchFamily="18" charset="0"/>
                      </a:rPr>
                      <m:t>+1</m:t>
                    </m:r>
                  </m:oMath>
                </a14:m>
                <a:r>
                  <a:rPr lang="zh-CN" altLang="zh-CN" dirty="0"/>
                  <a:t>和</a:t>
                </a:r>
                <a14:m>
                  <m:oMath xmlns:m="http://schemas.openxmlformats.org/officeDocument/2006/math">
                    <m:r>
                      <a:rPr lang="en-US" altLang="zh-CN" i="1" dirty="0" smtClean="0">
                        <a:latin typeface="Cambria Math" panose="02040503050406030204" pitchFamily="18" charset="0"/>
                      </a:rPr>
                      <m:t>−1</m:t>
                    </m:r>
                  </m:oMath>
                </a14:m>
                <a:endParaRPr lang="zh-CN" altLang="zh-CN" dirty="0"/>
              </a:p>
            </p:txBody>
          </p:sp>
        </mc:Choice>
        <mc:Fallback>
          <p:sp>
            <p:nvSpPr>
              <p:cNvPr id="24578" name="内容占位符 2"/>
              <p:cNvSpPr>
                <a:spLocks noGrp="1" noRot="1" noChangeAspect="1" noMove="1" noResize="1" noEditPoints="1" noAdjustHandles="1" noChangeArrowheads="1" noChangeShapeType="1" noTextEdit="1"/>
              </p:cNvSpPr>
              <p:nvPr>
                <p:ph idx="1"/>
              </p:nvPr>
            </p:nvSpPr>
            <p:spPr>
              <a:xfrm>
                <a:off x="457200" y="685801"/>
                <a:ext cx="11277600" cy="5440363"/>
              </a:xfrm>
              <a:blipFill>
                <a:blip r:embed="rId2"/>
                <a:stretch>
                  <a:fillRect l="-1351" t="-1794" r="-811"/>
                </a:stretch>
              </a:blipFill>
            </p:spPr>
            <p:txBody>
              <a:bodyPr/>
              <a:lstStyle/>
              <a:p>
                <a:r>
                  <a:rPr lang="zh-CN" altLang="en-US">
                    <a:noFill/>
                  </a:rPr>
                  <a:t> </a:t>
                </a:r>
              </a:p>
            </p:txBody>
          </p:sp>
        </mc:Fallback>
      </mc:AlternateContent>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26</a:t>
            </a:fld>
            <a:endParaRPr lang="en-US" altLang="zh-CN" sz="1400">
              <a:ea typeface="ＭＳ Ｐゴシック" pitchFamily="34" charset="-128"/>
            </a:endParaRPr>
          </a:p>
        </p:txBody>
      </p:sp>
    </p:spTree>
    <p:extLst>
      <p:ext uri="{BB962C8B-B14F-4D97-AF65-F5344CB8AC3E}">
        <p14:creationId xmlns:p14="http://schemas.microsoft.com/office/powerpoint/2010/main" val="2607297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4578" name="内容占位符 2"/>
              <p:cNvSpPr>
                <a:spLocks noGrp="1"/>
              </p:cNvSpPr>
              <p:nvPr>
                <p:ph idx="1"/>
              </p:nvPr>
            </p:nvSpPr>
            <p:spPr>
              <a:xfrm>
                <a:off x="457200" y="685801"/>
                <a:ext cx="11353800" cy="5440363"/>
              </a:xfrm>
            </p:spPr>
            <p:txBody>
              <a:bodyPr>
                <a:normAutofit/>
              </a:bodyPr>
              <a:lstStyle/>
              <a:p>
                <a:pPr hangingPunct="1"/>
                <a14:m>
                  <m:oMath xmlns:m="http://schemas.openxmlformats.org/officeDocument/2006/math">
                    <m:r>
                      <a:rPr lang="en-US" altLang="zh-CN" i="1" smtClean="0">
                        <a:latin typeface="Cambria Math" panose="02040503050406030204" pitchFamily="18" charset="0"/>
                      </a:rPr>
                      <m:t>𝑇</m:t>
                    </m:r>
                  </m:oMath>
                </a14:m>
                <a:r>
                  <a:rPr lang="zh-CN" altLang="zh-CN" dirty="0"/>
                  <a:t>：训练集</a:t>
                </a:r>
                <a:endParaRPr lang="en-US" altLang="zh-CN" dirty="0"/>
              </a:p>
              <a:p>
                <a:pPr lvl="1" hangingPunct="1"/>
                <a:r>
                  <a:rPr lang="zh-CN" altLang="en-US" dirty="0"/>
                  <a:t>这里是从发放信用卡的</a:t>
                </a:r>
                <a:r>
                  <a:rPr lang="zh-CN" altLang="zh-CN" dirty="0"/>
                  <a:t>历史数据</a:t>
                </a:r>
                <a:r>
                  <a:rPr lang="zh-CN" altLang="en-US" dirty="0"/>
                  <a:t>中</a:t>
                </a:r>
                <a:r>
                  <a:rPr lang="zh-CN" altLang="zh-CN" dirty="0"/>
                  <a:t>整理得到的集合</a:t>
                </a:r>
                <a14:m>
                  <m:oMath xmlns:m="http://schemas.openxmlformats.org/officeDocument/2006/math">
                    <m:r>
                      <a:rPr lang="en-US" altLang="zh-CN" i="1">
                        <a:latin typeface="Cambria Math" panose="02040503050406030204" pitchFamily="18" charset="0"/>
                      </a:rPr>
                      <m:t>𝑇</m:t>
                    </m:r>
                    <m:r>
                      <a:rPr lang="en-US" altLang="zh-CN" b="0" i="1" smtClean="0">
                        <a:latin typeface="Cambria Math" panose="02040503050406030204" pitchFamily="18" charset="0"/>
                      </a:rPr>
                      <m:t>=</m:t>
                    </m:r>
                    <m:r>
                      <a:rPr lang="en-US" altLang="zh-CN" i="1">
                        <a:latin typeface="Cambria Math" panose="02040503050406030204" pitchFamily="18" charset="0"/>
                      </a:rPr>
                      <m:t>{</m:t>
                    </m:r>
                    <m:d>
                      <m:dPr>
                        <m:ctrlPr>
                          <a:rPr lang="zh-CN" altLang="zh-CN"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𝟏</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d>
                    <m:r>
                      <a:rPr lang="en-US" altLang="zh-CN" i="1">
                        <a:latin typeface="Cambria Math" panose="02040503050406030204" pitchFamily="18" charset="0"/>
                      </a:rPr>
                      <m:t>,</m:t>
                    </m:r>
                    <m:d>
                      <m:dPr>
                        <m:ctrlPr>
                          <a:rPr lang="zh-CN" altLang="zh-CN"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𝟐</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e>
                    </m:d>
                    <m:r>
                      <a:rPr lang="en-US" altLang="zh-CN" i="1">
                        <a:latin typeface="Cambria Math" panose="02040503050406030204" pitchFamily="18" charset="0"/>
                      </a:rPr>
                      <m:t>…,</m:t>
                    </m:r>
                    <m:d>
                      <m:dPr>
                        <m:ctrlPr>
                          <a:rPr lang="zh-CN" altLang="zh-CN"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𝑁</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e>
                    </m:d>
                    <m:r>
                      <a:rPr lang="en-US" altLang="zh-CN" i="1">
                        <a:latin typeface="Cambria Math" panose="02040503050406030204" pitchFamily="18" charset="0"/>
                      </a:rPr>
                      <m:t>}</m:t>
                    </m:r>
                  </m:oMath>
                </a14:m>
                <a:r>
                  <a:rPr lang="zh-CN" altLang="zh-CN" dirty="0"/>
                  <a:t>，其中</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smtClean="0">
                        <a:solidFill>
                          <a:srgbClr val="FF0000"/>
                        </a:solidFill>
                        <a:latin typeface="Cambria Math" panose="02040503050406030204" pitchFamily="18" charset="0"/>
                      </a:rPr>
                      <m:t>𝑓</m:t>
                    </m:r>
                    <m:r>
                      <a:rPr lang="en-US" altLang="zh-CN"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b="1" i="1">
                        <a:latin typeface="Cambria Math" panose="02040503050406030204" pitchFamily="18" charset="0"/>
                      </a:rPr>
                      <m:t>)</m:t>
                    </m:r>
                  </m:oMath>
                </a14:m>
                <a:r>
                  <a:rPr lang="zh-CN" altLang="zh-CN" b="1" dirty="0"/>
                  <a:t>，</a:t>
                </a:r>
                <a14:m>
                  <m:oMath xmlns:m="http://schemas.openxmlformats.org/officeDocument/2006/math">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𝑁</m:t>
                    </m:r>
                  </m:oMath>
                </a14:m>
                <a:r>
                  <a:rPr lang="zh-CN" altLang="zh-CN" dirty="0"/>
                  <a:t>。 </a:t>
                </a:r>
                <a14:m>
                  <m:oMath xmlns:m="http://schemas.openxmlformats.org/officeDocument/2006/math">
                    <m:d>
                      <m:dPr>
                        <m:ctrlPr>
                          <a:rPr lang="zh-CN" altLang="zh-CN"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oMath>
                </a14:m>
                <a:r>
                  <a:rPr lang="zh-CN" altLang="zh-CN" dirty="0"/>
                  <a:t>为</a:t>
                </a:r>
                <a:r>
                  <a:rPr lang="zh-CN" altLang="en-US" dirty="0"/>
                  <a:t>一个</a:t>
                </a:r>
                <a:r>
                  <a:rPr lang="zh-CN" altLang="zh-CN" dirty="0"/>
                  <a:t>训练样本</a:t>
                </a:r>
              </a:p>
              <a:p>
                <a:pPr hangingPunct="1"/>
                <a14:m>
                  <m:oMath xmlns:m="http://schemas.openxmlformats.org/officeDocument/2006/math">
                    <m:r>
                      <a:rPr lang="en-US" altLang="zh-CN" i="1">
                        <a:latin typeface="Cambria Math" panose="02040503050406030204" pitchFamily="18" charset="0"/>
                      </a:rPr>
                      <m:t>𝒜</m:t>
                    </m:r>
                  </m:oMath>
                </a14:m>
                <a:r>
                  <a:rPr lang="zh-CN" altLang="zh-CN" dirty="0"/>
                  <a:t>：学习算法</a:t>
                </a:r>
                <a:endParaRPr lang="en-US" altLang="zh-CN" dirty="0"/>
              </a:p>
              <a:p>
                <a:pPr lvl="1" hangingPunct="1"/>
                <a:r>
                  <a:rPr lang="zh-CN" altLang="zh-CN" dirty="0"/>
                  <a:t>使用</a:t>
                </a:r>
                <a14:m>
                  <m:oMath xmlns:m="http://schemas.openxmlformats.org/officeDocument/2006/math">
                    <m:r>
                      <a:rPr lang="en-US" altLang="zh-CN" i="1">
                        <a:latin typeface="Cambria Math" panose="02040503050406030204" pitchFamily="18" charset="0"/>
                      </a:rPr>
                      <m:t>𝑇</m:t>
                    </m:r>
                  </m:oMath>
                </a14:m>
                <a:r>
                  <a:rPr lang="zh-CN" altLang="zh-CN" dirty="0"/>
                  <a:t>，</a:t>
                </a:r>
                <a:r>
                  <a:rPr lang="zh-CN" altLang="en-US" dirty="0"/>
                  <a:t>按某种规则，</a:t>
                </a:r>
                <a:r>
                  <a:rPr lang="zh-CN" altLang="zh-CN" dirty="0"/>
                  <a:t>从众多候选判定函数中选择</a:t>
                </a:r>
                <a14:m>
                  <m:oMath xmlns:m="http://schemas.openxmlformats.org/officeDocument/2006/math">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𝑌</m:t>
                    </m:r>
                  </m:oMath>
                </a14:m>
                <a:r>
                  <a:rPr lang="zh-CN" altLang="zh-CN" dirty="0"/>
                  <a:t>来近似</a:t>
                </a:r>
                <a14:m>
                  <m:oMath xmlns:m="http://schemas.openxmlformats.org/officeDocument/2006/math">
                    <m:r>
                      <a:rPr lang="en-US" altLang="zh-CN" i="1">
                        <a:latin typeface="Cambria Math" panose="02040503050406030204" pitchFamily="18" charset="0"/>
                      </a:rPr>
                      <m:t>𝑓</m:t>
                    </m:r>
                  </m:oMath>
                </a14:m>
                <a:endParaRPr lang="en-US" altLang="zh-CN" dirty="0"/>
              </a:p>
              <a:p>
                <a:pPr lvl="1" hangingPunct="1"/>
                <a14:m>
                  <m:oMath xmlns:m="http://schemas.openxmlformats.org/officeDocument/2006/math">
                    <m:r>
                      <a:rPr lang="en-US" altLang="zh-CN" i="1">
                        <a:latin typeface="Cambria Math" panose="02040503050406030204" pitchFamily="18" charset="0"/>
                      </a:rPr>
                      <m:t>𝑔</m:t>
                    </m:r>
                  </m:oMath>
                </a14:m>
                <a:r>
                  <a:rPr lang="zh-CN" altLang="zh-CN" dirty="0"/>
                  <a:t>是</a:t>
                </a:r>
                <a14:m>
                  <m:oMath xmlns:m="http://schemas.openxmlformats.org/officeDocument/2006/math">
                    <m:r>
                      <a:rPr lang="en-US" altLang="zh-CN" i="1">
                        <a:latin typeface="Cambria Math" panose="02040503050406030204" pitchFamily="18" charset="0"/>
                      </a:rPr>
                      <m:t>𝒜</m:t>
                    </m:r>
                  </m:oMath>
                </a14:m>
                <a:r>
                  <a:rPr lang="zh-CN" altLang="zh-CN" dirty="0"/>
                  <a:t>利用</a:t>
                </a:r>
                <a14:m>
                  <m:oMath xmlns:m="http://schemas.openxmlformats.org/officeDocument/2006/math">
                    <m:r>
                      <a:rPr lang="en-US" altLang="zh-CN" i="1">
                        <a:latin typeface="Cambria Math" panose="02040503050406030204" pitchFamily="18" charset="0"/>
                      </a:rPr>
                      <m:t>𝑇</m:t>
                    </m:r>
                  </m:oMath>
                </a14:m>
                <a:r>
                  <a:rPr lang="zh-CN" altLang="zh-CN" dirty="0"/>
                  <a:t>得到的</a:t>
                </a:r>
              </a:p>
              <a:p>
                <a:pPr hangingPunct="1"/>
                <a14:m>
                  <m:oMath xmlns:m="http://schemas.openxmlformats.org/officeDocument/2006/math">
                    <m:r>
                      <a:rPr lang="en-US" altLang="zh-CN" i="1">
                        <a:latin typeface="Cambria Math" panose="02040503050406030204" pitchFamily="18" charset="0"/>
                      </a:rPr>
                      <m:t>ℋ</m:t>
                    </m:r>
                  </m:oMath>
                </a14:m>
                <a:r>
                  <a:rPr lang="zh-CN" altLang="en-US" dirty="0"/>
                  <a:t>：</a:t>
                </a:r>
                <a:r>
                  <a:rPr lang="zh-CN" altLang="zh-CN" dirty="0">
                    <a:solidFill>
                      <a:srgbClr val="FF0000"/>
                    </a:solidFill>
                  </a:rPr>
                  <a:t>假设空间</a:t>
                </a:r>
                <a:endParaRPr lang="en-US" altLang="zh-CN" dirty="0">
                  <a:solidFill>
                    <a:srgbClr val="FF0000"/>
                  </a:solidFill>
                </a:endParaRPr>
              </a:p>
              <a:p>
                <a:pPr lvl="1" hangingPunct="1"/>
                <a:r>
                  <a:rPr lang="zh-CN" altLang="zh-CN" dirty="0"/>
                  <a:t>所有的候选判定函数组成的集合</a:t>
                </a:r>
                <a14:m>
                  <m:oMath xmlns:m="http://schemas.openxmlformats.org/officeDocument/2006/math">
                    <m:r>
                      <a:rPr lang="en-US" altLang="zh-CN" i="1">
                        <a:latin typeface="Cambria Math" panose="02040503050406030204" pitchFamily="18" charset="0"/>
                      </a:rPr>
                      <m:t>ℋ</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oMath>
                </a14:m>
                <a:r>
                  <a:rPr lang="zh-CN" altLang="zh-CN" dirty="0"/>
                  <a:t>。</a:t>
                </a:r>
                <a:endParaRPr lang="en-US" altLang="zh-CN" dirty="0"/>
              </a:p>
              <a:p>
                <a:pPr lvl="1" hangingPunct="1"/>
                <a14:m>
                  <m:oMath xmlns:m="http://schemas.openxmlformats.org/officeDocument/2006/math">
                    <m:r>
                      <a:rPr lang="en-US" altLang="zh-CN" i="1">
                        <a:latin typeface="Cambria Math" panose="02040503050406030204" pitchFamily="18" charset="0"/>
                      </a:rPr>
                      <m:t>ℋ</m:t>
                    </m:r>
                  </m:oMath>
                </a14:m>
                <a:r>
                  <a:rPr lang="zh-CN" altLang="en-US" dirty="0"/>
                  <a:t>既可能是有限的也可能是无限的</a:t>
                </a:r>
                <a:endParaRPr lang="en-US" altLang="zh-CN" dirty="0"/>
              </a:p>
            </p:txBody>
          </p:sp>
        </mc:Choice>
        <mc:Fallback>
          <p:sp>
            <p:nvSpPr>
              <p:cNvPr id="24578" name="内容占位符 2"/>
              <p:cNvSpPr>
                <a:spLocks noGrp="1" noRot="1" noChangeAspect="1" noMove="1" noResize="1" noEditPoints="1" noAdjustHandles="1" noChangeArrowheads="1" noChangeShapeType="1" noTextEdit="1"/>
              </p:cNvSpPr>
              <p:nvPr>
                <p:ph idx="1"/>
              </p:nvPr>
            </p:nvSpPr>
            <p:spPr>
              <a:xfrm>
                <a:off x="457200" y="685801"/>
                <a:ext cx="11353800" cy="5440363"/>
              </a:xfrm>
              <a:blipFill>
                <a:blip r:embed="rId2"/>
                <a:stretch>
                  <a:fillRect t="-1794"/>
                </a:stretch>
              </a:blipFill>
            </p:spPr>
            <p:txBody>
              <a:bodyPr/>
              <a:lstStyle/>
              <a:p>
                <a:r>
                  <a:rPr lang="zh-CN" altLang="en-US">
                    <a:noFill/>
                  </a:rPr>
                  <a:t> </a:t>
                </a:r>
              </a:p>
            </p:txBody>
          </p:sp>
        </mc:Fallback>
      </mc:AlternateContent>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27</a:t>
            </a:fld>
            <a:endParaRPr lang="en-US" altLang="zh-CN" sz="1400">
              <a:ea typeface="ＭＳ Ｐゴシック" pitchFamily="34" charset="-128"/>
            </a:endParaRPr>
          </a:p>
        </p:txBody>
      </p:sp>
    </p:spTree>
    <p:extLst>
      <p:ext uri="{BB962C8B-B14F-4D97-AF65-F5344CB8AC3E}">
        <p14:creationId xmlns:p14="http://schemas.microsoft.com/office/powerpoint/2010/main" val="545715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pPr>
              <a:defRPr/>
            </a:pPr>
            <a:r>
              <a:rPr lang="zh-CN" altLang="en-US"/>
              <a:t>第</a:t>
            </a:r>
            <a:r>
              <a:rPr lang="en-US" altLang="zh-CN"/>
              <a:t>1</a:t>
            </a:r>
            <a:r>
              <a:rPr lang="zh-CN" altLang="en-US"/>
              <a:t>章：课程概述</a:t>
            </a:r>
            <a:endParaRPr lang="zh-CN" altLang="zh-CN"/>
          </a:p>
        </p:txBody>
      </p:sp>
      <p:sp>
        <p:nvSpPr>
          <p:cNvPr id="5" name="页脚占位符 4"/>
          <p:cNvSpPr>
            <a:spLocks noGrp="1"/>
          </p:cNvSpPr>
          <p:nvPr>
            <p:ph type="ftr" sz="quarter" idx="11"/>
          </p:nvPr>
        </p:nvSpPr>
        <p:spPr/>
        <p:txBody>
          <a:bodyPr/>
          <a:lstStyle/>
          <a:p>
            <a:pPr>
              <a:defRPr/>
            </a:pPr>
            <a:r>
              <a:rPr lang="en-US" altLang="zh-CN"/>
              <a:t>© </a:t>
            </a:r>
            <a:r>
              <a:rPr lang="zh-CN" altLang="en-US"/>
              <a:t>李凡 电子科技大学 信软学院</a:t>
            </a:r>
            <a:endParaRPr lang="zh-CN" altLang="zh-CN">
              <a:latin typeface="Arial Unicode MS" panose="020B0604020202020204" pitchFamily="34" charset="-122"/>
            </a:endParaRPr>
          </a:p>
        </p:txBody>
      </p:sp>
      <p:sp>
        <p:nvSpPr>
          <p:cNvPr id="6" name="灯片编号占位符 5"/>
          <p:cNvSpPr>
            <a:spLocks noGrp="1"/>
          </p:cNvSpPr>
          <p:nvPr>
            <p:ph type="sldNum" sz="quarter" idx="12"/>
          </p:nvPr>
        </p:nvSpPr>
        <p:spPr/>
        <p:txBody>
          <a:bodyPr/>
          <a:lstStyle/>
          <a:p>
            <a:fld id="{11A9C550-273C-4C99-9CF5-EBD8F75FBAC1}" type="slidenum">
              <a:rPr lang="en-US" altLang="zh-CN" smtClean="0"/>
              <a:pPr/>
              <a:t>28</a:t>
            </a:fld>
            <a:endParaRPr lang="en-US" altLang="zh-CN"/>
          </a:p>
        </p:txBody>
      </p:sp>
      <p:pic>
        <p:nvPicPr>
          <p:cNvPr id="7" name="图片 6"/>
          <p:cNvPicPr>
            <a:picLocks noChangeAspect="1"/>
          </p:cNvPicPr>
          <p:nvPr/>
        </p:nvPicPr>
        <p:blipFill>
          <a:blip r:embed="rId2"/>
          <a:stretch>
            <a:fillRect/>
          </a:stretch>
        </p:blipFill>
        <p:spPr>
          <a:xfrm>
            <a:off x="2585258" y="226558"/>
            <a:ext cx="7021484" cy="6073437"/>
          </a:xfrm>
          <a:prstGeom prst="rect">
            <a:avLst/>
          </a:prstGeom>
        </p:spPr>
      </p:pic>
    </p:spTree>
    <p:extLst>
      <p:ext uri="{BB962C8B-B14F-4D97-AF65-F5344CB8AC3E}">
        <p14:creationId xmlns:p14="http://schemas.microsoft.com/office/powerpoint/2010/main" val="451063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4578" name="内容占位符 2"/>
              <p:cNvSpPr>
                <a:spLocks noGrp="1"/>
              </p:cNvSpPr>
              <p:nvPr>
                <p:ph idx="1"/>
              </p:nvPr>
            </p:nvSpPr>
            <p:spPr>
              <a:xfrm>
                <a:off x="533400" y="685801"/>
                <a:ext cx="11201400" cy="5440363"/>
              </a:xfrm>
            </p:spPr>
            <p:txBody>
              <a:bodyPr>
                <a:normAutofit/>
              </a:bodyPr>
              <a:lstStyle/>
              <a:p>
                <a:r>
                  <a:rPr lang="zh-CN" altLang="zh-CN" dirty="0"/>
                  <a:t>一旦学习过程完成，即可用</a:t>
                </a:r>
                <a14:m>
                  <m:oMath xmlns:m="http://schemas.openxmlformats.org/officeDocument/2006/math">
                    <m:r>
                      <a:rPr lang="en-US" altLang="zh-CN" i="1">
                        <a:latin typeface="Cambria Math" panose="02040503050406030204" pitchFamily="18" charset="0"/>
                      </a:rPr>
                      <m:t>𝑔</m:t>
                    </m:r>
                  </m:oMath>
                </a14:m>
                <a:r>
                  <a:rPr lang="zh-CN" altLang="zh-CN" dirty="0"/>
                  <a:t>来判定一个新的申请人</a:t>
                </a:r>
                <a14:m>
                  <m:oMath xmlns:m="http://schemas.openxmlformats.org/officeDocument/2006/math">
                    <m:r>
                      <a:rPr lang="en-US" altLang="zh-CN" b="1" i="1">
                        <a:latin typeface="Cambria Math" panose="02040503050406030204" pitchFamily="18" charset="0"/>
                      </a:rPr>
                      <m:t>𝒙</m:t>
                    </m:r>
                  </m:oMath>
                </a14:m>
                <a:r>
                  <a:rPr lang="zh-CN" altLang="zh-CN" dirty="0"/>
                  <a:t>是否通过申请，即</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oMath>
                </a14:m>
                <a:r>
                  <a:rPr lang="zh-CN" altLang="zh-CN" b="1" dirty="0"/>
                  <a:t>。</a:t>
                </a:r>
                <a:endParaRPr lang="zh-CN" altLang="zh-CN" dirty="0"/>
              </a:p>
              <a:p>
                <a:r>
                  <a:rPr lang="zh-CN" altLang="zh-CN" dirty="0"/>
                  <a:t>问题：假设银行从某经济学理论中得到</a:t>
                </a:r>
                <a14:m>
                  <m:oMath xmlns:m="http://schemas.openxmlformats.org/officeDocument/2006/math">
                    <m:r>
                      <a:rPr lang="en-US" altLang="zh-CN" i="1">
                        <a:latin typeface="Cambria Math" panose="02040503050406030204" pitchFamily="18" charset="0"/>
                      </a:rPr>
                      <m:t>𝑓</m:t>
                    </m:r>
                  </m:oMath>
                </a14:m>
                <a:r>
                  <a:rPr lang="zh-CN" altLang="zh-CN" dirty="0"/>
                  <a:t>，是否算学习？</a:t>
                </a:r>
                <a:endParaRPr lang="en-US" altLang="zh-CN" dirty="0"/>
              </a:p>
              <a:p>
                <a:pPr lvl="1"/>
                <a:r>
                  <a:rPr lang="zh-CN" altLang="en-US" dirty="0"/>
                  <a:t>数据的作用</a:t>
                </a:r>
                <a:endParaRPr lang="en-US" altLang="zh-CN" dirty="0"/>
              </a:p>
              <a:p>
                <a:pPr lvl="1"/>
                <a:r>
                  <a:rPr lang="zh-CN" altLang="en-US" dirty="0"/>
                  <a:t>什么叫学习</a:t>
                </a:r>
                <a:endParaRPr lang="zh-CN" altLang="zh-CN" dirty="0"/>
              </a:p>
              <a:p>
                <a:pPr hangingPunct="1"/>
                <a:endParaRPr lang="en-US" altLang="zh-CN" dirty="0">
                  <a:latin typeface="Times New Roman" panose="02020603050405020304" pitchFamily="18" charset="0"/>
                  <a:cs typeface="Times New Roman" panose="02020603050405020304" pitchFamily="18" charset="0"/>
                </a:endParaRPr>
              </a:p>
            </p:txBody>
          </p:sp>
        </mc:Choice>
        <mc:Fallback>
          <p:sp>
            <p:nvSpPr>
              <p:cNvPr id="24578" name="内容占位符 2"/>
              <p:cNvSpPr>
                <a:spLocks noGrp="1" noRot="1" noChangeAspect="1" noMove="1" noResize="1" noEditPoints="1" noAdjustHandles="1" noChangeArrowheads="1" noChangeShapeType="1" noTextEdit="1"/>
              </p:cNvSpPr>
              <p:nvPr>
                <p:ph idx="1"/>
              </p:nvPr>
            </p:nvSpPr>
            <p:spPr>
              <a:xfrm>
                <a:off x="533400" y="685801"/>
                <a:ext cx="11201400" cy="5440363"/>
              </a:xfrm>
              <a:blipFill>
                <a:blip r:embed="rId2"/>
                <a:stretch>
                  <a:fillRect l="-1252" t="-1794" r="-1361"/>
                </a:stretch>
              </a:blipFill>
            </p:spPr>
            <p:txBody>
              <a:bodyPr/>
              <a:lstStyle/>
              <a:p>
                <a:r>
                  <a:rPr lang="zh-CN" altLang="en-US">
                    <a:noFill/>
                  </a:rPr>
                  <a:t> </a:t>
                </a:r>
              </a:p>
            </p:txBody>
          </p:sp>
        </mc:Fallback>
      </mc:AlternateContent>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29</a:t>
            </a:fld>
            <a:endParaRPr lang="en-US" altLang="zh-CN" sz="1400">
              <a:ea typeface="ＭＳ Ｐゴシック" pitchFamily="34" charset="-128"/>
            </a:endParaRPr>
          </a:p>
        </p:txBody>
      </p:sp>
    </p:spTree>
    <p:extLst>
      <p:ext uri="{BB962C8B-B14F-4D97-AF65-F5344CB8AC3E}">
        <p14:creationId xmlns:p14="http://schemas.microsoft.com/office/powerpoint/2010/main" val="2206827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title"/>
          </p:nvPr>
        </p:nvSpPr>
        <p:spPr/>
        <p:txBody>
          <a:bodyPr/>
          <a:lstStyle/>
          <a:p>
            <a:pPr algn="l" eaLnBrk="1" hangingPunct="1"/>
            <a:r>
              <a:rPr lang="en-US" altLang="zh-CN" dirty="0">
                <a:solidFill>
                  <a:srgbClr val="000090"/>
                </a:solidFill>
              </a:rPr>
              <a:t>1.1 </a:t>
            </a:r>
            <a:r>
              <a:rPr lang="zh-CN" altLang="en-US" dirty="0">
                <a:solidFill>
                  <a:srgbClr val="000090"/>
                </a:solidFill>
              </a:rPr>
              <a:t>课程内容简介</a:t>
            </a:r>
            <a:endParaRPr lang="en-US" altLang="zh-CN" dirty="0">
              <a:solidFill>
                <a:srgbClr val="000090"/>
              </a:solidFill>
            </a:endParaRPr>
          </a:p>
        </p:txBody>
      </p:sp>
      <p:sp>
        <p:nvSpPr>
          <p:cNvPr id="3" name="内容占位符 2"/>
          <p:cNvSpPr>
            <a:spLocks noGrp="1"/>
          </p:cNvSpPr>
          <p:nvPr>
            <p:ph idx="1"/>
          </p:nvPr>
        </p:nvSpPr>
        <p:spPr>
          <a:xfrm>
            <a:off x="812800" y="1600200"/>
            <a:ext cx="10922000" cy="4648200"/>
          </a:xfrm>
        </p:spPr>
        <p:txBody>
          <a:bodyPr>
            <a:normAutofit/>
          </a:bodyPr>
          <a:lstStyle/>
          <a:p>
            <a:pPr hangingPunct="1"/>
            <a:r>
              <a:rPr lang="zh-CN" altLang="zh-CN" sz="2800" dirty="0"/>
              <a:t>基本的监督与非监督机器学习算法</a:t>
            </a:r>
            <a:endParaRPr lang="en-US" altLang="zh-CN" sz="2800" dirty="0"/>
          </a:p>
          <a:p>
            <a:pPr hangingPunct="1"/>
            <a:r>
              <a:rPr lang="zh-CN" altLang="en-US" sz="2800" dirty="0"/>
              <a:t>必要的理论分析</a:t>
            </a:r>
            <a:endParaRPr lang="en-US" altLang="zh-CN" sz="2800" dirty="0"/>
          </a:p>
        </p:txBody>
      </p:sp>
      <p:sp>
        <p:nvSpPr>
          <p:cNvPr id="19460"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dirty="0">
              <a:latin typeface="黑体" pitchFamily="49" charset="-122"/>
            </a:endParaRPr>
          </a:p>
        </p:txBody>
      </p:sp>
      <p:sp>
        <p:nvSpPr>
          <p:cNvPr id="19461"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latin typeface="Arial Unicode MS" pitchFamily="34" charset="-122"/>
              </a:rPr>
              <a:t>© </a:t>
            </a:r>
            <a:r>
              <a:rPr lang="zh-CN" altLang="en-US" sz="1400">
                <a:latin typeface="Arial Unicode MS" pitchFamily="34" charset="-122"/>
              </a:rPr>
              <a:t>李凡 电子科技大学 信软学院</a:t>
            </a:r>
            <a:endParaRPr lang="zh-CN" altLang="zh-CN" sz="1400">
              <a:latin typeface="Arial Unicode MS" pitchFamily="34" charset="-122"/>
            </a:endParaRPr>
          </a:p>
        </p:txBody>
      </p:sp>
      <p:sp>
        <p:nvSpPr>
          <p:cNvPr id="1946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7D0F79CC-FF85-4CFF-B678-82FF74BBA259}" type="slidenum">
              <a:rPr lang="en-US" altLang="zh-CN" sz="1400">
                <a:ea typeface="ＭＳ Ｐゴシック" pitchFamily="34" charset="-128"/>
              </a:rPr>
              <a:pPr>
                <a:spcBef>
                  <a:spcPct val="0"/>
                </a:spcBef>
                <a:buClrTx/>
                <a:buFontTx/>
                <a:buNone/>
              </a:pPr>
              <a:t>3</a:t>
            </a:fld>
            <a:endParaRPr lang="en-US" altLang="zh-CN" sz="1400">
              <a:ea typeface="ＭＳ Ｐゴシック" pitchFamily="34" charset="-128"/>
            </a:endParaRPr>
          </a:p>
        </p:txBody>
      </p:sp>
      <p:pic>
        <p:nvPicPr>
          <p:cNvPr id="2050" name="Picture 2" descr="k近邻--一个懒惰学习算法· Python机器学习"/>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2819400"/>
            <a:ext cx="1769187"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机器学习中分类算法之朴素贝叶斯分类-看点快报"/>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2818" y="2898074"/>
            <a:ext cx="2114421" cy="11840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第03章：深入浅出ML之Tree-Based家族| 计算广告与机器学习"/>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3880" y="2795847"/>
            <a:ext cx="2134557" cy="14938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统计学习方法：感知机- 桂。 - 博客园"/>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6006" y="2819400"/>
            <a:ext cx="2079625" cy="11544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upport vector machine - Wikiped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7237" y="4553691"/>
            <a:ext cx="1921587" cy="187034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产品经理3分钟都懂K-means聚类算法（附源码）-阿里云开发者社区"/>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5053" y="4600172"/>
            <a:ext cx="3067216" cy="1672591"/>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96470285-598D-423E-9AC1-565E673774F6}"/>
              </a:ext>
            </a:extLst>
          </p:cNvPr>
          <p:cNvPicPr/>
          <p:nvPr/>
        </p:nvPicPr>
        <p:blipFill>
          <a:blip r:embed="rId9"/>
          <a:stretch>
            <a:fillRect/>
          </a:stretch>
        </p:blipFill>
        <p:spPr>
          <a:xfrm>
            <a:off x="7268469" y="4357227"/>
            <a:ext cx="2722303" cy="1964273"/>
          </a:xfrm>
          <a:prstGeom prst="rect">
            <a:avLst/>
          </a:prstGeom>
        </p:spPr>
      </p:pic>
    </p:spTree>
    <p:extLst>
      <p:ext uri="{BB962C8B-B14F-4D97-AF65-F5344CB8AC3E}">
        <p14:creationId xmlns:p14="http://schemas.microsoft.com/office/powerpoint/2010/main" val="1753842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752600" y="2459832"/>
            <a:ext cx="8915400" cy="3943350"/>
          </a:xfrm>
          <a:prstGeom prst="rect">
            <a:avLst/>
          </a:prstGeom>
        </p:spPr>
      </p:pic>
      <p:sp>
        <p:nvSpPr>
          <p:cNvPr id="18434" name="Rectangle 6"/>
          <p:cNvSpPr>
            <a:spLocks noGrp="1" noChangeArrowheads="1"/>
          </p:cNvSpPr>
          <p:nvPr>
            <p:ph type="ctrTitle"/>
          </p:nvPr>
        </p:nvSpPr>
        <p:spPr>
          <a:xfrm>
            <a:off x="2209800" y="381001"/>
            <a:ext cx="7772400" cy="1470025"/>
          </a:xfrm>
        </p:spPr>
        <p:txBody>
          <a:bodyPr/>
          <a:lstStyle/>
          <a:p>
            <a:pPr eaLnBrk="1" hangingPunct="1"/>
            <a:r>
              <a:rPr lang="zh-CN" altLang="en-US" sz="4400" dirty="0"/>
              <a:t>第</a:t>
            </a:r>
            <a:r>
              <a:rPr lang="en-US" altLang="zh-CN" sz="4400" dirty="0"/>
              <a:t>1</a:t>
            </a:r>
            <a:r>
              <a:rPr lang="zh-CN" altLang="en-US" sz="4400" dirty="0"/>
              <a:t>章：</a:t>
            </a:r>
            <a:r>
              <a:rPr lang="zh-CN" altLang="zh-CN" dirty="0"/>
              <a:t>课程概述</a:t>
            </a:r>
            <a:endParaRPr lang="en-US" altLang="zh-CN" sz="4400" b="1" dirty="0">
              <a:solidFill>
                <a:srgbClr val="000090"/>
              </a:solidFill>
              <a:ea typeface="ＭＳ Ｐゴシック" pitchFamily="34" charset="-128"/>
            </a:endParaRPr>
          </a:p>
        </p:txBody>
      </p:sp>
      <p:sp>
        <p:nvSpPr>
          <p:cNvPr id="18435" name="副标题 1"/>
          <p:cNvSpPr>
            <a:spLocks noGrp="1"/>
          </p:cNvSpPr>
          <p:nvPr>
            <p:ph type="subTitle" idx="1"/>
          </p:nvPr>
        </p:nvSpPr>
        <p:spPr>
          <a:xfrm>
            <a:off x="4038600" y="1676400"/>
            <a:ext cx="5257800" cy="3962400"/>
          </a:xfrm>
        </p:spPr>
        <p:txBody>
          <a:bodyPr/>
          <a:lstStyle/>
          <a:p>
            <a:pPr marL="457200" indent="-457200" algn="l">
              <a:buFont typeface="Arial" panose="020B0604020202020204" pitchFamily="34" charset="0"/>
              <a:buChar char="•"/>
            </a:pPr>
            <a:r>
              <a:rPr lang="zh-CN" altLang="en-US" sz="2800" dirty="0">
                <a:latin typeface="Arial" charset="0"/>
              </a:rPr>
              <a:t>课程内容简介</a:t>
            </a:r>
            <a:endParaRPr lang="en-US" altLang="zh-CN" sz="2800" dirty="0">
              <a:latin typeface="Arial" charset="0"/>
            </a:endParaRPr>
          </a:p>
          <a:p>
            <a:pPr marL="457200" indent="-457200" algn="l">
              <a:buFont typeface="Arial" panose="020B0604020202020204" pitchFamily="34" charset="0"/>
              <a:buChar char="•"/>
            </a:pPr>
            <a:r>
              <a:rPr lang="zh-CN" altLang="en-US" sz="2800" dirty="0">
                <a:latin typeface="Arial" charset="0"/>
              </a:rPr>
              <a:t>机器学习的基本概念</a:t>
            </a:r>
            <a:endParaRPr lang="en-US" altLang="zh-CN" sz="2800" dirty="0">
              <a:latin typeface="Arial" charset="0"/>
            </a:endParaRPr>
          </a:p>
          <a:p>
            <a:pPr marL="457200" indent="-457200" algn="l">
              <a:buFont typeface="Arial" panose="020B0604020202020204" pitchFamily="34" charset="0"/>
              <a:buChar char="•"/>
            </a:pPr>
            <a:r>
              <a:rPr lang="zh-CN" altLang="en-US" sz="2800" dirty="0">
                <a:latin typeface="Arial" charset="0"/>
              </a:rPr>
              <a:t>实例分析</a:t>
            </a:r>
            <a:endParaRPr lang="en-US" altLang="zh-CN" sz="2800" dirty="0">
              <a:latin typeface="Arial" charset="0"/>
            </a:endParaRPr>
          </a:p>
          <a:p>
            <a:pPr marL="457200" indent="-457200" algn="l">
              <a:buFont typeface="Arial" panose="020B0604020202020204" pitchFamily="34" charset="0"/>
              <a:buChar char="•"/>
            </a:pPr>
            <a:r>
              <a:rPr lang="zh-CN" altLang="en-US" sz="2800" dirty="0">
                <a:latin typeface="Arial" charset="0"/>
              </a:rPr>
              <a:t>机器学习的分类</a:t>
            </a:r>
            <a:endParaRPr lang="en-US" altLang="zh-CN" sz="2800" dirty="0">
              <a:latin typeface="Arial" charset="0"/>
            </a:endParaRPr>
          </a:p>
        </p:txBody>
      </p:sp>
      <p:sp>
        <p:nvSpPr>
          <p:cNvPr id="7" name="Rectangle 6"/>
          <p:cNvSpPr/>
          <p:nvPr/>
        </p:nvSpPr>
        <p:spPr>
          <a:xfrm>
            <a:off x="1752600" y="6380164"/>
            <a:ext cx="8686800" cy="46037"/>
          </a:xfrm>
          <a:prstGeom prst="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zh-CN" altLang="zh-CN" sz="1800">
              <a:solidFill>
                <a:srgbClr val="FFFFFF"/>
              </a:solidFill>
            </a:endParaRPr>
          </a:p>
        </p:txBody>
      </p:sp>
      <p:sp>
        <p:nvSpPr>
          <p:cNvPr id="10" name="Rectangle 2"/>
          <p:cNvSpPr>
            <a:spLocks noChangeArrowheads="1"/>
          </p:cNvSpPr>
          <p:nvPr/>
        </p:nvSpPr>
        <p:spPr bwMode="auto">
          <a:xfrm>
            <a:off x="0" y="3273357"/>
            <a:ext cx="12192000" cy="420687"/>
          </a:xfrm>
          <a:prstGeom prst="rect">
            <a:avLst/>
          </a:prstGeom>
          <a:solidFill>
            <a:srgbClr val="FF0000">
              <a:alpha val="4784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FF0000"/>
              </a:buClr>
              <a:buFont typeface="Wingdings" panose="05000000000000000000" pitchFamily="2" charset="2"/>
              <a:buChar char="n"/>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Font typeface="Wingdings" panose="05000000000000000000" pitchFamily="2" charset="2"/>
              <a:buChar char="l"/>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FF0000"/>
              </a:buClr>
              <a:buFont typeface="Wingdings" panose="05000000000000000000" pitchFamily="2" charset="2"/>
              <a:buChar char="Ø"/>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Clr>
                <a:srgbClr val="FF0000"/>
              </a:buClr>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FF0000"/>
              </a:buClr>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FF0000"/>
              </a:buClr>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FF0000"/>
              </a:buClr>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FF0000"/>
              </a:buClr>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FF0000"/>
              </a:buClr>
              <a:buChar char="»"/>
              <a:defRPr sz="2000">
                <a:solidFill>
                  <a:schemeClr val="tx1"/>
                </a:solidFill>
                <a:latin typeface="Arial" panose="020B0604020202020204" pitchFamily="34" charset="0"/>
                <a:ea typeface="黑体" panose="02010609060101010101" pitchFamily="49" charset="-122"/>
              </a:defRPr>
            </a:lvl9pPr>
          </a:lstStyle>
          <a:p>
            <a:pPr eaLnBrk="1" hangingPunct="1">
              <a:lnSpc>
                <a:spcPct val="80000"/>
              </a:lnSpc>
              <a:buClr>
                <a:schemeClr val="hlink"/>
              </a:buClr>
              <a:buSzPct val="70000"/>
            </a:pPr>
            <a:endParaRPr lang="zh-CN" altLang="zh-CN" sz="2400">
              <a:latin typeface="Tahoma" panose="020B0604030504040204" pitchFamily="34" charset="0"/>
              <a:ea typeface="幼圆" panose="02010509060101010101" pitchFamily="49" charset="-122"/>
            </a:endParaRPr>
          </a:p>
        </p:txBody>
      </p:sp>
      <p:sp>
        <p:nvSpPr>
          <p:cNvPr id="2" name="日期占位符 1"/>
          <p:cNvSpPr>
            <a:spLocks noGrp="1"/>
          </p:cNvSpPr>
          <p:nvPr>
            <p:ph type="dt" sz="half" idx="10"/>
          </p:nvPr>
        </p:nvSpPr>
        <p:spPr/>
        <p:txBody>
          <a:bodyPr/>
          <a:lstStyle/>
          <a:p>
            <a:pPr>
              <a:defRPr/>
            </a:pPr>
            <a:r>
              <a:rPr lang="zh-CN" altLang="en-US"/>
              <a:t>第</a:t>
            </a:r>
            <a:r>
              <a:rPr lang="en-US" altLang="zh-CN"/>
              <a:t>1</a:t>
            </a:r>
            <a:r>
              <a:rPr lang="zh-CN" altLang="en-US"/>
              <a:t>章：课程概述</a:t>
            </a:r>
            <a:endParaRPr lang="zh-CN" altLang="zh-CN"/>
          </a:p>
        </p:txBody>
      </p:sp>
      <p:sp>
        <p:nvSpPr>
          <p:cNvPr id="3" name="页脚占位符 2"/>
          <p:cNvSpPr>
            <a:spLocks noGrp="1"/>
          </p:cNvSpPr>
          <p:nvPr>
            <p:ph type="ftr" sz="quarter" idx="11"/>
          </p:nvPr>
        </p:nvSpPr>
        <p:spPr/>
        <p:txBody>
          <a:bodyPr/>
          <a:lstStyle/>
          <a:p>
            <a:pPr>
              <a:defRPr/>
            </a:pPr>
            <a:r>
              <a:rPr lang="en-US" altLang="zh-CN"/>
              <a:t>© </a:t>
            </a:r>
            <a:r>
              <a:rPr lang="zh-CN" altLang="en-US">
                <a:latin typeface="Arial Unicode MS" panose="020B0604020202020204" pitchFamily="34" charset="-122"/>
                <a:ea typeface="黑体" panose="02010609060101010101" pitchFamily="49" charset="-122"/>
              </a:rPr>
              <a:t>李凡 电子科技大学 信软学院</a:t>
            </a:r>
            <a:endParaRPr lang="zh-CN" altLang="zh-CN">
              <a:latin typeface="Arial Unicode MS" panose="020B0604020202020204" pitchFamily="34"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F495B294-2BE4-45A8-AD88-F09F5F76C3BB}" type="slidenum">
              <a:rPr lang="en-US" altLang="zh-CN" smtClean="0"/>
              <a:pPr/>
              <a:t>30</a:t>
            </a:fld>
            <a:endParaRPr lang="en-US" altLang="zh-CN"/>
          </a:p>
        </p:txBody>
      </p:sp>
    </p:spTree>
    <p:extLst>
      <p:ext uri="{BB962C8B-B14F-4D97-AF65-F5344CB8AC3E}">
        <p14:creationId xmlns:p14="http://schemas.microsoft.com/office/powerpoint/2010/main" val="53985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title"/>
          </p:nvPr>
        </p:nvSpPr>
        <p:spPr/>
        <p:txBody>
          <a:bodyPr/>
          <a:lstStyle/>
          <a:p>
            <a:pPr algn="l" eaLnBrk="1" hangingPunct="1"/>
            <a:r>
              <a:rPr lang="en-US" altLang="zh-CN" dirty="0">
                <a:solidFill>
                  <a:srgbClr val="000090"/>
                </a:solidFill>
              </a:rPr>
              <a:t>1.4 </a:t>
            </a:r>
            <a:r>
              <a:rPr lang="zh-CN" altLang="en-US" dirty="0">
                <a:solidFill>
                  <a:srgbClr val="000090"/>
                </a:solidFill>
              </a:rPr>
              <a:t>机器学习的分类</a:t>
            </a:r>
            <a:endParaRPr lang="en-US" altLang="zh-CN" dirty="0">
              <a:solidFill>
                <a:srgbClr val="000090"/>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62000" y="1600200"/>
                <a:ext cx="11049000" cy="4648200"/>
              </a:xfrm>
            </p:spPr>
            <p:txBody>
              <a:bodyPr>
                <a:normAutofit/>
              </a:bodyPr>
              <a:lstStyle/>
              <a:p>
                <a:pPr marL="0" indent="0" hangingPunct="1">
                  <a:buNone/>
                </a:pPr>
                <a:r>
                  <a:rPr lang="en-US" altLang="zh-CN" dirty="0">
                    <a:latin typeface="Arial" charset="0"/>
                  </a:rPr>
                  <a:t>1</a:t>
                </a:r>
                <a:r>
                  <a:rPr lang="zh-CN" altLang="en-US" dirty="0">
                    <a:latin typeface="Arial" charset="0"/>
                  </a:rPr>
                  <a:t>、分类标准</a:t>
                </a:r>
                <a:endParaRPr lang="en-US" altLang="zh-CN" dirty="0">
                  <a:latin typeface="Arial" charset="0"/>
                </a:endParaRPr>
              </a:p>
              <a:p>
                <a:pPr lvl="1">
                  <a:buFont typeface="Wingdings" panose="05000000000000000000" pitchFamily="2" charset="2"/>
                  <a:buChar char="n"/>
                  <a:defRPr/>
                </a:pPr>
                <a:r>
                  <a:rPr lang="en-US" altLang="zh-CN" dirty="0"/>
                  <a:t>A computer program is said to learn from experience </a:t>
                </a:r>
                <a:r>
                  <a:rPr lang="en-US" altLang="zh-CN" dirty="0">
                    <a:solidFill>
                      <a:srgbClr val="FF0000"/>
                    </a:solidFill>
                  </a:rPr>
                  <a:t>𝐸</a:t>
                </a:r>
                <a:r>
                  <a:rPr lang="en-US" altLang="zh-CN" dirty="0"/>
                  <a:t> with respect to some class of tasks </a:t>
                </a:r>
                <a:r>
                  <a:rPr lang="en-US" altLang="zh-CN" dirty="0">
                    <a:solidFill>
                      <a:srgbClr val="FF0000"/>
                    </a:solidFill>
                  </a:rPr>
                  <a:t>𝑇</a:t>
                </a:r>
                <a:r>
                  <a:rPr lang="en-US" altLang="zh-CN" dirty="0"/>
                  <a:t> and performance measure </a:t>
                </a:r>
                <a:r>
                  <a:rPr lang="en-US" altLang="zh-CN" dirty="0">
                    <a:solidFill>
                      <a:srgbClr val="FF0000"/>
                    </a:solidFill>
                  </a:rPr>
                  <a:t>𝑃</a:t>
                </a:r>
                <a:r>
                  <a:rPr lang="en-US" altLang="zh-CN" dirty="0"/>
                  <a:t>, if its performance at tasks in 𝑇, as measured by 𝑃, improves with experience 𝐸 </a:t>
                </a:r>
              </a:p>
              <a:p>
                <a:pPr lvl="1">
                  <a:defRPr/>
                </a:pPr>
                <a:r>
                  <a:rPr lang="zh-CN" altLang="en-US" dirty="0">
                    <a:latin typeface="Times New Roman" panose="02020603050405020304" pitchFamily="18" charset="0"/>
                    <a:cs typeface="Times New Roman" panose="02020603050405020304" pitchFamily="18" charset="0"/>
                  </a:rPr>
                  <a:t>可以按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𝐸</m:t>
                    </m:r>
                  </m:oMath>
                </a14:m>
                <a:r>
                  <a:rPr lang="zh-CN" altLang="en-US" dirty="0">
                    <a:latin typeface="Times New Roman" panose="02020603050405020304" pitchFamily="18" charset="0"/>
                    <a:cs typeface="Times New Roman" panose="02020603050405020304" pitchFamily="18" charset="0"/>
                  </a:rPr>
                  <a:t>、</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𝑇</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和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𝑃</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对机器学习算法进行分类</a:t>
                </a:r>
                <a:endParaRPr lang="en-US" altLang="zh-CN" dirty="0">
                  <a:latin typeface="Times New Roman" panose="02020603050405020304" pitchFamily="18" charset="0"/>
                  <a:cs typeface="Times New Roman" panose="02020603050405020304" pitchFamily="18" charset="0"/>
                </a:endParaRPr>
              </a:p>
              <a:p>
                <a:pPr lvl="1" hangingPunct="1"/>
                <a:endParaRPr lang="zh-CN" altLang="en-US" dirty="0">
                  <a:latin typeface="Arial"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62000" y="1600200"/>
                <a:ext cx="11049000" cy="4648200"/>
              </a:xfrm>
              <a:blipFill>
                <a:blip r:embed="rId3"/>
                <a:stretch>
                  <a:fillRect l="-1379" t="-2100" r="-1324"/>
                </a:stretch>
              </a:blipFill>
            </p:spPr>
            <p:txBody>
              <a:bodyPr/>
              <a:lstStyle/>
              <a:p>
                <a:r>
                  <a:rPr lang="zh-CN" altLang="en-US">
                    <a:noFill/>
                  </a:rPr>
                  <a:t> </a:t>
                </a:r>
              </a:p>
            </p:txBody>
          </p:sp>
        </mc:Fallback>
      </mc:AlternateContent>
      <p:sp>
        <p:nvSpPr>
          <p:cNvPr id="19460"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dirty="0">
              <a:latin typeface="黑体" pitchFamily="49" charset="-122"/>
            </a:endParaRPr>
          </a:p>
        </p:txBody>
      </p:sp>
      <p:sp>
        <p:nvSpPr>
          <p:cNvPr id="19461"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latin typeface="Arial Unicode MS" pitchFamily="34" charset="-122"/>
              </a:rPr>
              <a:t>© </a:t>
            </a:r>
            <a:r>
              <a:rPr lang="zh-CN" altLang="en-US" sz="1400">
                <a:latin typeface="Arial Unicode MS" pitchFamily="34" charset="-122"/>
              </a:rPr>
              <a:t>李凡 电子科技大学 信软学院</a:t>
            </a:r>
            <a:endParaRPr lang="zh-CN" altLang="zh-CN" sz="1400">
              <a:latin typeface="Arial Unicode MS" pitchFamily="34" charset="-122"/>
            </a:endParaRPr>
          </a:p>
        </p:txBody>
      </p:sp>
      <p:sp>
        <p:nvSpPr>
          <p:cNvPr id="1946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7D0F79CC-FF85-4CFF-B678-82FF74BBA259}" type="slidenum">
              <a:rPr lang="en-US" altLang="zh-CN" sz="1400">
                <a:ea typeface="ＭＳ Ｐゴシック" pitchFamily="34" charset="-128"/>
              </a:rPr>
              <a:pPr>
                <a:spcBef>
                  <a:spcPct val="0"/>
                </a:spcBef>
                <a:buClrTx/>
                <a:buFontTx/>
                <a:buNone/>
              </a:pPr>
              <a:t>31</a:t>
            </a:fld>
            <a:endParaRPr lang="en-US" altLang="zh-CN" sz="1400">
              <a:ea typeface="ＭＳ Ｐゴシック" pitchFamily="34" charset="-128"/>
            </a:endParaRPr>
          </a:p>
        </p:txBody>
      </p:sp>
    </p:spTree>
    <p:extLst>
      <p:ext uri="{BB962C8B-B14F-4D97-AF65-F5344CB8AC3E}">
        <p14:creationId xmlns:p14="http://schemas.microsoft.com/office/powerpoint/2010/main" val="1934771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554" name="内容占位符 2"/>
              <p:cNvSpPr>
                <a:spLocks noGrp="1"/>
              </p:cNvSpPr>
              <p:nvPr>
                <p:ph idx="1"/>
              </p:nvPr>
            </p:nvSpPr>
            <p:spPr>
              <a:xfrm>
                <a:off x="609600" y="533401"/>
                <a:ext cx="11049000" cy="5592763"/>
              </a:xfrm>
            </p:spPr>
            <p:txBody>
              <a:bodyPr>
                <a:normAutofit/>
              </a:bodyPr>
              <a:lstStyle/>
              <a:p>
                <a:pPr hangingPunct="1"/>
                <a:r>
                  <a:rPr lang="zh-CN" altLang="en-US" dirty="0"/>
                  <a:t>按</a:t>
                </a:r>
                <a:r>
                  <a:rPr lang="zh-CN" altLang="zh-CN" dirty="0"/>
                  <a:t>任务</a:t>
                </a:r>
                <a14:m>
                  <m:oMath xmlns:m="http://schemas.openxmlformats.org/officeDocument/2006/math">
                    <m:r>
                      <a:rPr lang="en-US" altLang="zh-CN" i="1" dirty="0" smtClean="0">
                        <a:latin typeface="Cambria Math" panose="02040503050406030204" pitchFamily="18" charset="0"/>
                      </a:rPr>
                      <m:t>𝑇</m:t>
                    </m:r>
                  </m:oMath>
                </a14:m>
                <a:r>
                  <a:rPr lang="zh-CN" altLang="en-US" dirty="0"/>
                  <a:t>分类</a:t>
                </a:r>
                <a:r>
                  <a:rPr lang="zh-CN" altLang="zh-CN" dirty="0"/>
                  <a:t>：</a:t>
                </a:r>
                <a:endParaRPr lang="en-US" altLang="zh-CN" dirty="0"/>
              </a:p>
              <a:p>
                <a:pPr lvl="1" hangingPunct="1"/>
                <a:r>
                  <a:rPr lang="zh-CN" altLang="zh-CN" dirty="0"/>
                  <a:t>分类问题，标注问题，回归问题，其他问题（机器翻译，数据去噪，等等）</a:t>
                </a:r>
                <a:endParaRPr lang="en-US" altLang="zh-CN" dirty="0"/>
              </a:p>
              <a:p>
                <a:r>
                  <a:rPr lang="zh-CN" altLang="en-US" dirty="0"/>
                  <a:t>按</a:t>
                </a:r>
                <a:r>
                  <a:rPr lang="zh-CN" altLang="zh-CN" dirty="0"/>
                  <a:t>性能指标</a:t>
                </a:r>
                <a14:m>
                  <m:oMath xmlns:m="http://schemas.openxmlformats.org/officeDocument/2006/math">
                    <m:r>
                      <a:rPr lang="en-US" altLang="zh-CN" i="1" dirty="0" smtClean="0">
                        <a:latin typeface="Cambria Math" panose="02040503050406030204" pitchFamily="18" charset="0"/>
                      </a:rPr>
                      <m:t>𝑃</m:t>
                    </m:r>
                  </m:oMath>
                </a14:m>
                <a:r>
                  <a:rPr lang="zh-CN" altLang="en-US" dirty="0"/>
                  <a:t>分类：</a:t>
                </a:r>
                <a:endParaRPr lang="zh-CN" altLang="zh-CN" dirty="0"/>
              </a:p>
              <a:p>
                <a:pPr marL="857250" lvl="1" indent="-457200"/>
                <a:r>
                  <a:rPr lang="zh-CN" altLang="zh-CN" dirty="0"/>
                  <a:t>准确率，精确率，召回率</a:t>
                </a:r>
                <a:r>
                  <a:rPr lang="zh-CN" altLang="en-US" dirty="0"/>
                  <a:t>，等等</a:t>
                </a:r>
                <a:endParaRPr lang="zh-CN" altLang="zh-CN" dirty="0"/>
              </a:p>
              <a:p>
                <a:r>
                  <a:rPr lang="zh-CN" altLang="en-US" dirty="0">
                    <a:solidFill>
                      <a:srgbClr val="FF0000"/>
                    </a:solidFill>
                  </a:rPr>
                  <a:t>按</a:t>
                </a:r>
                <a:r>
                  <a:rPr lang="zh-CN" altLang="zh-CN" dirty="0">
                    <a:solidFill>
                      <a:srgbClr val="FF0000"/>
                    </a:solidFill>
                  </a:rPr>
                  <a:t>经验</a:t>
                </a:r>
                <a14:m>
                  <m:oMath xmlns:m="http://schemas.openxmlformats.org/officeDocument/2006/math">
                    <m:r>
                      <a:rPr lang="en-US" altLang="zh-CN" i="1" dirty="0" smtClean="0">
                        <a:solidFill>
                          <a:srgbClr val="FF0000"/>
                        </a:solidFill>
                        <a:latin typeface="Cambria Math" panose="02040503050406030204" pitchFamily="18" charset="0"/>
                      </a:rPr>
                      <m:t>𝐸</m:t>
                    </m:r>
                  </m:oMath>
                </a14:m>
                <a:r>
                  <a:rPr lang="zh-CN" altLang="en-US" dirty="0">
                    <a:solidFill>
                      <a:srgbClr val="FF0000"/>
                    </a:solidFill>
                  </a:rPr>
                  <a:t>分类</a:t>
                </a:r>
                <a:r>
                  <a:rPr lang="zh-CN" altLang="en-US" dirty="0"/>
                  <a:t>：</a:t>
                </a:r>
                <a:endParaRPr lang="zh-CN" altLang="zh-CN" dirty="0"/>
              </a:p>
              <a:p>
                <a:pPr lvl="1"/>
                <a:r>
                  <a:rPr lang="zh-CN" altLang="zh-CN" u="sng" dirty="0">
                    <a:solidFill>
                      <a:srgbClr val="FF0000"/>
                    </a:solidFill>
                  </a:rPr>
                  <a:t>监督学习、无监督学习</a:t>
                </a:r>
                <a:r>
                  <a:rPr lang="zh-CN" altLang="zh-CN" dirty="0"/>
                  <a:t>、强化学习</a:t>
                </a:r>
                <a:endParaRPr lang="en-US" altLang="zh-CN" dirty="0"/>
              </a:p>
              <a:p>
                <a:pPr lvl="1"/>
                <a:r>
                  <a:rPr lang="zh-CN" altLang="zh-CN" dirty="0"/>
                  <a:t>有时还包括半监督学习、主动学习</a:t>
                </a:r>
              </a:p>
              <a:p>
                <a:pPr hangingPunct="1"/>
                <a:endParaRPr lang="zh-CN" altLang="zh-CN" dirty="0"/>
              </a:p>
            </p:txBody>
          </p:sp>
        </mc:Choice>
        <mc:Fallback xmlns="">
          <p:sp>
            <p:nvSpPr>
              <p:cNvPr id="23554" name="内容占位符 2"/>
              <p:cNvSpPr>
                <a:spLocks noGrp="1" noRot="1" noChangeAspect="1" noMove="1" noResize="1" noEditPoints="1" noAdjustHandles="1" noChangeArrowheads="1" noChangeShapeType="1" noTextEdit="1"/>
              </p:cNvSpPr>
              <p:nvPr>
                <p:ph idx="1"/>
              </p:nvPr>
            </p:nvSpPr>
            <p:spPr>
              <a:xfrm>
                <a:off x="609600" y="533401"/>
                <a:ext cx="11049000" cy="5592763"/>
              </a:xfrm>
              <a:blipFill>
                <a:blip r:embed="rId2"/>
                <a:stretch>
                  <a:fillRect l="-1213" t="-1745"/>
                </a:stretch>
              </a:blipFill>
            </p:spPr>
            <p:txBody>
              <a:bodyPr/>
              <a:lstStyle/>
              <a:p>
                <a:r>
                  <a:rPr lang="zh-CN" altLang="en-US">
                    <a:noFill/>
                  </a:rPr>
                  <a:t> </a:t>
                </a:r>
              </a:p>
            </p:txBody>
          </p:sp>
        </mc:Fallback>
      </mc:AlternateContent>
      <p:sp>
        <p:nvSpPr>
          <p:cNvPr id="2355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355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355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453CCB4-EDF2-4A25-A366-ED99DF55B093}" type="slidenum">
              <a:rPr lang="en-US" altLang="zh-CN" sz="1400">
                <a:ea typeface="ＭＳ Ｐゴシック" pitchFamily="34" charset="-128"/>
              </a:rPr>
              <a:pPr>
                <a:spcBef>
                  <a:spcPct val="0"/>
                </a:spcBef>
                <a:buClrTx/>
                <a:buFontTx/>
                <a:buNone/>
              </a:pPr>
              <a:t>32</a:t>
            </a:fld>
            <a:endParaRPr lang="en-US" altLang="zh-CN" sz="1400">
              <a:ea typeface="ＭＳ Ｐゴシック" pitchFamily="34" charset="-128"/>
            </a:endParaRPr>
          </a:p>
        </p:txBody>
      </p:sp>
    </p:spTree>
    <p:extLst>
      <p:ext uri="{BB962C8B-B14F-4D97-AF65-F5344CB8AC3E}">
        <p14:creationId xmlns:p14="http://schemas.microsoft.com/office/powerpoint/2010/main" val="1040477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4578" name="内容占位符 2"/>
              <p:cNvSpPr>
                <a:spLocks noGrp="1"/>
              </p:cNvSpPr>
              <p:nvPr>
                <p:ph idx="1"/>
              </p:nvPr>
            </p:nvSpPr>
            <p:spPr>
              <a:xfrm>
                <a:off x="533400" y="685801"/>
                <a:ext cx="11353800" cy="5440363"/>
              </a:xfrm>
            </p:spPr>
            <p:txBody>
              <a:bodyPr>
                <a:normAutofit/>
              </a:bodyPr>
              <a:lstStyle/>
              <a:p>
                <a:pPr marL="0" indent="0">
                  <a:buNone/>
                  <a:defRPr/>
                </a:pPr>
                <a:r>
                  <a:rPr lang="en-US" altLang="zh-CN" dirty="0"/>
                  <a:t>2</a:t>
                </a:r>
                <a:r>
                  <a:rPr lang="zh-CN" altLang="en-US" dirty="0"/>
                  <a:t>、监督学习（</a:t>
                </a:r>
                <a:r>
                  <a:rPr lang="en-US" altLang="zh-CN" dirty="0"/>
                  <a:t>Supervised learning</a:t>
                </a:r>
                <a:r>
                  <a:rPr lang="zh-CN" altLang="en-US" dirty="0"/>
                  <a:t>）</a:t>
                </a:r>
                <a:endParaRPr lang="en-US" altLang="zh-CN" dirty="0"/>
              </a:p>
              <a:p>
                <a:pPr marL="457200" indent="-457200">
                  <a:defRPr/>
                </a:pPr>
                <a:r>
                  <a:rPr lang="zh-CN" altLang="en-US" dirty="0"/>
                  <a:t>监督学习是指训练数据拥有标记信息的学习</a:t>
                </a:r>
                <a:endParaRPr lang="en-US" altLang="zh-CN" dirty="0"/>
              </a:p>
              <a:p>
                <a:pPr marL="457200" indent="-457200">
                  <a:defRPr/>
                </a:pPr>
                <a14:m>
                  <m:oMath xmlns:m="http://schemas.openxmlformats.org/officeDocument/2006/math">
                    <m:r>
                      <a:rPr lang="en-US" altLang="zh-CN" i="1">
                        <a:latin typeface="Cambria Math" panose="02040503050406030204" pitchFamily="18" charset="0"/>
                      </a:rPr>
                      <m:t>𝑇</m:t>
                    </m:r>
                    <m:r>
                      <a:rPr lang="en-US" altLang="zh-CN" i="1">
                        <a:latin typeface="Cambria Math" panose="02040503050406030204" pitchFamily="18" charset="0"/>
                      </a:rPr>
                      <m:t>={</m:t>
                    </m:r>
                    <m:d>
                      <m:dPr>
                        <m:ctrlPr>
                          <a:rPr lang="zh-CN" altLang="zh-CN"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𝟏</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e>
                    </m:d>
                    <m:r>
                      <a:rPr lang="en-US" altLang="zh-CN" i="1">
                        <a:latin typeface="Cambria Math" panose="02040503050406030204" pitchFamily="18" charset="0"/>
                      </a:rPr>
                      <m:t>,</m:t>
                    </m:r>
                    <m:d>
                      <m:dPr>
                        <m:ctrlPr>
                          <a:rPr lang="zh-CN" altLang="zh-CN"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𝟐</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e>
                    </m:d>
                    <m:r>
                      <a:rPr lang="en-US" altLang="zh-CN" i="1">
                        <a:latin typeface="Cambria Math" panose="02040503050406030204" pitchFamily="18" charset="0"/>
                      </a:rPr>
                      <m:t>…,</m:t>
                    </m:r>
                    <m:d>
                      <m:dPr>
                        <m:ctrlPr>
                          <a:rPr lang="zh-CN" altLang="zh-CN"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𝑁</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e>
                    </m:d>
                    <m:r>
                      <a:rPr lang="en-US" altLang="zh-CN" i="1">
                        <a:latin typeface="Cambria Math" panose="02040503050406030204" pitchFamily="18" charset="0"/>
                      </a:rPr>
                      <m:t>}</m:t>
                    </m:r>
                  </m:oMath>
                </a14:m>
                <a:endParaRPr lang="en-US" altLang="zh-CN" dirty="0"/>
              </a:p>
              <a:p>
                <a:pPr marL="457200" indent="-457200">
                  <a:defRPr/>
                </a:pPr>
                <a:endParaRPr lang="en-US" altLang="zh-CN" dirty="0"/>
              </a:p>
              <a:p>
                <a:pPr marL="457200" indent="-457200">
                  <a:defRPr/>
                </a:pPr>
                <a:endParaRPr lang="en-US" altLang="zh-CN" dirty="0"/>
              </a:p>
              <a:p>
                <a:pPr marL="457200" indent="-457200">
                  <a:defRPr/>
                </a:pPr>
                <a:endParaRPr lang="en-US" altLang="zh-CN" dirty="0"/>
              </a:p>
              <a:p>
                <a:pPr marL="457200" indent="-457200">
                  <a:defRPr/>
                </a:pPr>
                <a:endParaRPr lang="en-US" altLang="zh-CN" dirty="0"/>
              </a:p>
              <a:p>
                <a:pPr marL="457200" indent="-457200">
                  <a:defRPr/>
                </a:pPr>
                <a:r>
                  <a:rPr lang="zh-CN" altLang="en-US" dirty="0"/>
                  <a:t>监督学习的两种视角</a:t>
                </a:r>
                <a:endParaRPr lang="en-US" altLang="zh-CN" dirty="0"/>
              </a:p>
            </p:txBody>
          </p:sp>
        </mc:Choice>
        <mc:Fallback>
          <p:sp>
            <p:nvSpPr>
              <p:cNvPr id="24578" name="内容占位符 2"/>
              <p:cNvSpPr>
                <a:spLocks noGrp="1" noRot="1" noChangeAspect="1" noMove="1" noResize="1" noEditPoints="1" noAdjustHandles="1" noChangeArrowheads="1" noChangeShapeType="1" noTextEdit="1"/>
              </p:cNvSpPr>
              <p:nvPr>
                <p:ph idx="1"/>
              </p:nvPr>
            </p:nvSpPr>
            <p:spPr>
              <a:xfrm>
                <a:off x="533400" y="685801"/>
                <a:ext cx="11353800" cy="5440363"/>
              </a:xfrm>
              <a:blipFill>
                <a:blip r:embed="rId2"/>
                <a:stretch>
                  <a:fillRect l="-1396" t="-1794"/>
                </a:stretch>
              </a:blipFill>
            </p:spPr>
            <p:txBody>
              <a:bodyPr/>
              <a:lstStyle/>
              <a:p>
                <a:r>
                  <a:rPr lang="zh-CN" altLang="en-US">
                    <a:noFill/>
                  </a:rPr>
                  <a:t> </a:t>
                </a:r>
              </a:p>
            </p:txBody>
          </p:sp>
        </mc:Fallback>
      </mc:AlternateContent>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33</a:t>
            </a:fld>
            <a:endParaRPr lang="en-US" altLang="zh-CN" sz="1400">
              <a:ea typeface="ＭＳ Ｐゴシック" pitchFamily="34" charset="-128"/>
            </a:endParaRPr>
          </a:p>
        </p:txBody>
      </p:sp>
      <p:sp>
        <p:nvSpPr>
          <p:cNvPr id="2" name="矩形 1">
            <a:extLst>
              <a:ext uri="{FF2B5EF4-FFF2-40B4-BE49-F238E27FC236}">
                <a16:creationId xmlns:a16="http://schemas.microsoft.com/office/drawing/2014/main" id="{5A649A4C-2F45-4E8C-8E37-F587D561AF6A}"/>
              </a:ext>
            </a:extLst>
          </p:cNvPr>
          <p:cNvSpPr/>
          <p:nvPr/>
        </p:nvSpPr>
        <p:spPr>
          <a:xfrm>
            <a:off x="1600200" y="3276600"/>
            <a:ext cx="1345240" cy="523220"/>
          </a:xfrm>
          <a:prstGeom prst="rect">
            <a:avLst/>
          </a:prstGeom>
        </p:spPr>
        <p:txBody>
          <a:bodyPr wrap="none">
            <a:spAutoFit/>
          </a:bodyPr>
          <a:lstStyle/>
          <a:p>
            <a:r>
              <a:rPr lang="en-US" altLang="zh-CN" sz="2800" dirty="0"/>
              <a:t>sample</a:t>
            </a:r>
            <a:endParaRPr lang="zh-CN" altLang="en-US" sz="2800" dirty="0"/>
          </a:p>
        </p:txBody>
      </p:sp>
      <p:sp>
        <p:nvSpPr>
          <p:cNvPr id="14" name="矩形 13">
            <a:extLst>
              <a:ext uri="{FF2B5EF4-FFF2-40B4-BE49-F238E27FC236}">
                <a16:creationId xmlns:a16="http://schemas.microsoft.com/office/drawing/2014/main" id="{BCBE83AC-0982-46C2-B254-30402FA5C003}"/>
              </a:ext>
            </a:extLst>
          </p:cNvPr>
          <p:cNvSpPr/>
          <p:nvPr/>
        </p:nvSpPr>
        <p:spPr>
          <a:xfrm>
            <a:off x="3289780" y="3276600"/>
            <a:ext cx="946093" cy="523220"/>
          </a:xfrm>
          <a:prstGeom prst="rect">
            <a:avLst/>
          </a:prstGeom>
        </p:spPr>
        <p:txBody>
          <a:bodyPr wrap="none">
            <a:spAutoFit/>
          </a:bodyPr>
          <a:lstStyle/>
          <a:p>
            <a:r>
              <a:rPr lang="en-US" altLang="zh-CN" sz="2800" dirty="0"/>
              <a:t>label</a:t>
            </a:r>
            <a:endParaRPr lang="zh-CN" altLang="en-US" sz="2800" dirty="0"/>
          </a:p>
        </p:txBody>
      </p:sp>
      <p:cxnSp>
        <p:nvCxnSpPr>
          <p:cNvPr id="4" name="直接箭头连接符 3">
            <a:extLst>
              <a:ext uri="{FF2B5EF4-FFF2-40B4-BE49-F238E27FC236}">
                <a16:creationId xmlns:a16="http://schemas.microsoft.com/office/drawing/2014/main" id="{5B93ABC2-B2F5-4B55-A81C-2624406640E0}"/>
              </a:ext>
            </a:extLst>
          </p:cNvPr>
          <p:cNvCxnSpPr/>
          <p:nvPr/>
        </p:nvCxnSpPr>
        <p:spPr>
          <a:xfrm flipH="1">
            <a:off x="2057400" y="2438400"/>
            <a:ext cx="304800" cy="9906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5" name="直接箭头连接符 14">
            <a:extLst>
              <a:ext uri="{FF2B5EF4-FFF2-40B4-BE49-F238E27FC236}">
                <a16:creationId xmlns:a16="http://schemas.microsoft.com/office/drawing/2014/main" id="{223F5AAC-1BD9-4BE9-8D66-2B9513AD488C}"/>
              </a:ext>
            </a:extLst>
          </p:cNvPr>
          <p:cNvCxnSpPr>
            <a:cxnSpLocks/>
          </p:cNvCxnSpPr>
          <p:nvPr/>
        </p:nvCxnSpPr>
        <p:spPr>
          <a:xfrm>
            <a:off x="3048000" y="2438400"/>
            <a:ext cx="533400" cy="9144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8" name="矩形 7">
            <a:extLst>
              <a:ext uri="{FF2B5EF4-FFF2-40B4-BE49-F238E27FC236}">
                <a16:creationId xmlns:a16="http://schemas.microsoft.com/office/drawing/2014/main" id="{F9A0B15E-5F3F-4F28-90FE-AE5905EEAE46}"/>
              </a:ext>
            </a:extLst>
          </p:cNvPr>
          <p:cNvSpPr/>
          <p:nvPr/>
        </p:nvSpPr>
        <p:spPr>
          <a:xfrm>
            <a:off x="2272820" y="4074580"/>
            <a:ext cx="1545616" cy="523220"/>
          </a:xfrm>
          <a:prstGeom prst="rect">
            <a:avLst/>
          </a:prstGeom>
        </p:spPr>
        <p:txBody>
          <a:bodyPr wrap="none">
            <a:spAutoFit/>
          </a:bodyPr>
          <a:lstStyle/>
          <a:p>
            <a:r>
              <a:rPr lang="en-US" altLang="zh-CN" sz="2800" dirty="0"/>
              <a:t>example</a:t>
            </a:r>
            <a:endParaRPr lang="zh-CN" altLang="en-US" sz="2800" dirty="0"/>
          </a:p>
        </p:txBody>
      </p:sp>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B9D14804-C3F5-4480-A3B0-89745135A1D3}"/>
                  </a:ext>
                </a:extLst>
              </p:cNvPr>
              <p:cNvSpPr/>
              <p:nvPr/>
            </p:nvSpPr>
            <p:spPr>
              <a:xfrm rot="16200000">
                <a:off x="2498790" y="3096358"/>
                <a:ext cx="967636" cy="13281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sz="3600" i="1" dirty="0" smtClean="0">
                              <a:latin typeface="Cambria Math" panose="02040503050406030204" pitchFamily="18" charset="0"/>
                            </a:rPr>
                          </m:ctrlPr>
                        </m:dPr>
                        <m:e>
                          <m:eqArr>
                            <m:eqArrPr>
                              <m:ctrlPr>
                                <a:rPr lang="en-US" altLang="zh-CN" sz="3600" i="1" dirty="0" smtClean="0">
                                  <a:latin typeface="Cambria Math" panose="02040503050406030204" pitchFamily="18" charset="0"/>
                                </a:rPr>
                              </m:ctrlPr>
                            </m:eqArrPr>
                            <m:e/>
                            <m:e/>
                          </m:eqArr>
                        </m:e>
                      </m:d>
                    </m:oMath>
                  </m:oMathPara>
                </a14:m>
                <a:endParaRPr lang="zh-CN" altLang="en-US" sz="3600" dirty="0"/>
              </a:p>
            </p:txBody>
          </p:sp>
        </mc:Choice>
        <mc:Fallback>
          <p:sp>
            <p:nvSpPr>
              <p:cNvPr id="16" name="矩形 15">
                <a:extLst>
                  <a:ext uri="{FF2B5EF4-FFF2-40B4-BE49-F238E27FC236}">
                    <a16:creationId xmlns:a16="http://schemas.microsoft.com/office/drawing/2014/main" id="{B9D14804-C3F5-4480-A3B0-89745135A1D3}"/>
                  </a:ext>
                </a:extLst>
              </p:cNvPr>
              <p:cNvSpPr>
                <a:spLocks noRot="1" noChangeAspect="1" noMove="1" noResize="1" noEditPoints="1" noAdjustHandles="1" noChangeArrowheads="1" noChangeShapeType="1" noTextEdit="1"/>
              </p:cNvSpPr>
              <p:nvPr/>
            </p:nvSpPr>
            <p:spPr>
              <a:xfrm rot="16200000">
                <a:off x="2498790" y="3096358"/>
                <a:ext cx="967636" cy="132812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3741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3554" name="内容占位符 2"/>
              <p:cNvSpPr>
                <a:spLocks noGrp="1"/>
              </p:cNvSpPr>
              <p:nvPr>
                <p:ph idx="1"/>
              </p:nvPr>
            </p:nvSpPr>
            <p:spPr>
              <a:xfrm>
                <a:off x="609600" y="1559579"/>
                <a:ext cx="2819400" cy="2667000"/>
              </a:xfrm>
            </p:spPr>
            <p:txBody>
              <a:bodyPr>
                <a:normAutofit/>
              </a:bodyPr>
              <a:lstStyle/>
              <a:p>
                <a:pPr marL="441325" indent="-457200">
                  <a:buFont typeface="Wingdings" panose="05000000000000000000" pitchFamily="2" charset="2"/>
                  <a:buChar char="l"/>
                </a:pPr>
                <a:r>
                  <a:rPr lang="zh-CN" altLang="en-US" dirty="0"/>
                  <a:t>将</a:t>
                </a:r>
                <a:r>
                  <a:rPr lang="en-US" altLang="zh-CN" dirty="0"/>
                  <a:t>ground truth</a:t>
                </a:r>
                <a:r>
                  <a:rPr lang="zh-CN" altLang="en-US" dirty="0"/>
                  <a:t>视为</a:t>
                </a:r>
                <a:r>
                  <a:rPr lang="zh-CN" altLang="zh-CN" dirty="0"/>
                  <a:t>判定函数</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𝑌</m:t>
                    </m:r>
                  </m:oMath>
                </a14:m>
                <a:endParaRPr lang="en-US" altLang="zh-CN" dirty="0"/>
              </a:p>
            </p:txBody>
          </p:sp>
        </mc:Choice>
        <mc:Fallback>
          <p:sp>
            <p:nvSpPr>
              <p:cNvPr id="23554" name="内容占位符 2"/>
              <p:cNvSpPr>
                <a:spLocks noGrp="1" noRot="1" noChangeAspect="1" noMove="1" noResize="1" noEditPoints="1" noAdjustHandles="1" noChangeArrowheads="1" noChangeShapeType="1" noTextEdit="1"/>
              </p:cNvSpPr>
              <p:nvPr>
                <p:ph idx="1"/>
              </p:nvPr>
            </p:nvSpPr>
            <p:spPr>
              <a:xfrm>
                <a:off x="609600" y="1559579"/>
                <a:ext cx="2819400" cy="2667000"/>
              </a:xfrm>
              <a:blipFill>
                <a:blip r:embed="rId2"/>
                <a:stretch>
                  <a:fillRect l="-4752" t="-3661"/>
                </a:stretch>
              </a:blipFill>
            </p:spPr>
            <p:txBody>
              <a:bodyPr/>
              <a:lstStyle/>
              <a:p>
                <a:r>
                  <a:rPr lang="zh-CN" altLang="en-US">
                    <a:noFill/>
                  </a:rPr>
                  <a:t> </a:t>
                </a:r>
              </a:p>
            </p:txBody>
          </p:sp>
        </mc:Fallback>
      </mc:AlternateContent>
      <p:sp>
        <p:nvSpPr>
          <p:cNvPr id="2355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5</a:t>
            </a:r>
            <a:r>
              <a:rPr lang="zh-CN" altLang="en-US" sz="1400">
                <a:latin typeface="黑体" pitchFamily="49" charset="-122"/>
              </a:rPr>
              <a:t>章：贝叶斯分类器</a:t>
            </a:r>
            <a:endParaRPr lang="zh-CN" altLang="zh-CN" sz="1400">
              <a:latin typeface="黑体" pitchFamily="49" charset="-122"/>
            </a:endParaRPr>
          </a:p>
        </p:txBody>
      </p:sp>
      <p:pic>
        <p:nvPicPr>
          <p:cNvPr id="8" name="图片 7">
            <a:extLst>
              <a:ext uri="{FF2B5EF4-FFF2-40B4-BE49-F238E27FC236}">
                <a16:creationId xmlns:a16="http://schemas.microsoft.com/office/drawing/2014/main" id="{B11D3D88-BC51-4351-A165-9D618B910C13}"/>
              </a:ext>
            </a:extLst>
          </p:cNvPr>
          <p:cNvPicPr>
            <a:picLocks noChangeAspect="1"/>
          </p:cNvPicPr>
          <p:nvPr/>
        </p:nvPicPr>
        <p:blipFill>
          <a:blip r:embed="rId3"/>
          <a:stretch>
            <a:fillRect/>
          </a:stretch>
        </p:blipFill>
        <p:spPr>
          <a:xfrm>
            <a:off x="4038600" y="152400"/>
            <a:ext cx="7021484" cy="6073437"/>
          </a:xfrm>
          <a:prstGeom prst="rect">
            <a:avLst/>
          </a:prstGeom>
        </p:spPr>
      </p:pic>
    </p:spTree>
    <p:extLst>
      <p:ext uri="{BB962C8B-B14F-4D97-AF65-F5344CB8AC3E}">
        <p14:creationId xmlns:p14="http://schemas.microsoft.com/office/powerpoint/2010/main" val="3067171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5</a:t>
            </a:r>
            <a:r>
              <a:rPr lang="zh-CN" altLang="en-US" sz="1400">
                <a:latin typeface="黑体" pitchFamily="49" charset="-122"/>
              </a:rPr>
              <a:t>章：贝叶斯分类器</a:t>
            </a:r>
            <a:endParaRPr lang="zh-CN" altLang="zh-CN" sz="1400">
              <a:latin typeface="黑体" pitchFamily="49" charset="-122"/>
            </a:endParaRPr>
          </a:p>
        </p:txBody>
      </p:sp>
      <p:pic>
        <p:nvPicPr>
          <p:cNvPr id="2" name="图片 1"/>
          <p:cNvPicPr>
            <a:picLocks noChangeAspect="1"/>
          </p:cNvPicPr>
          <p:nvPr/>
        </p:nvPicPr>
        <p:blipFill>
          <a:blip r:embed="rId2"/>
          <a:stretch>
            <a:fillRect/>
          </a:stretch>
        </p:blipFill>
        <p:spPr>
          <a:xfrm>
            <a:off x="3810000" y="16565"/>
            <a:ext cx="6638925" cy="6312132"/>
          </a:xfrm>
          <a:prstGeom prst="rect">
            <a:avLst/>
          </a:prstGeom>
        </p:spPr>
      </p:pic>
      <mc:AlternateContent xmlns:mc="http://schemas.openxmlformats.org/markup-compatibility/2006">
        <mc:Choice xmlns:a14="http://schemas.microsoft.com/office/drawing/2010/main" Requires="a14">
          <p:sp>
            <p:nvSpPr>
              <p:cNvPr id="5" name="矩形 4"/>
              <p:cNvSpPr/>
              <p:nvPr/>
            </p:nvSpPr>
            <p:spPr>
              <a:xfrm>
                <a:off x="7924800" y="214050"/>
                <a:ext cx="2954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𝑓</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r>
                        <a:rPr lang="en-US" altLang="zh-CN" sz="2800" b="0" i="1" smtClean="0">
                          <a:latin typeface="Cambria Math" panose="02040503050406030204" pitchFamily="18" charset="0"/>
                        </a:rPr>
                        <m:t>+</m:t>
                      </m:r>
                      <m:r>
                        <a:rPr lang="en-US" altLang="zh-CN" sz="2800" b="0" i="1" smtClean="0">
                          <a:solidFill>
                            <a:srgbClr val="FF0000"/>
                          </a:solidFill>
                          <a:latin typeface="Cambria Math" panose="02040503050406030204" pitchFamily="18" charset="0"/>
                        </a:rPr>
                        <m:t>𝑛𝑜𝑖𝑠𝑒</m:t>
                      </m:r>
                    </m:oMath>
                  </m:oMathPara>
                </a14:m>
                <a:endParaRPr lang="zh-CN" altLang="en-US" sz="2800" dirty="0"/>
              </a:p>
            </p:txBody>
          </p:sp>
        </mc:Choice>
        <mc:Fallback>
          <p:sp>
            <p:nvSpPr>
              <p:cNvPr id="5" name="矩形 4"/>
              <p:cNvSpPr>
                <a:spLocks noRot="1" noChangeAspect="1" noMove="1" noResize="1" noEditPoints="1" noAdjustHandles="1" noChangeArrowheads="1" noChangeShapeType="1" noTextEdit="1"/>
              </p:cNvSpPr>
              <p:nvPr/>
            </p:nvSpPr>
            <p:spPr>
              <a:xfrm>
                <a:off x="7924800" y="214050"/>
                <a:ext cx="2954720"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4419600" y="1328746"/>
                <a:ext cx="32482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𝑌</m:t>
                          </m:r>
                        </m:e>
                      </m:d>
                      <m:r>
                        <a:rPr lang="en-US" altLang="zh-CN" sz="2400" b="0" i="1" smtClean="0">
                          <a:latin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𝑋</m:t>
                          </m:r>
                        </m:e>
                      </m:d>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𝑌</m:t>
                          </m:r>
                          <m:r>
                            <a:rPr lang="en-US" altLang="zh-CN" sz="2400" b="0" i="1" smtClean="0">
                              <a:latin typeface="Cambria Math" panose="02040503050406030204" pitchFamily="18" charset="0"/>
                            </a:rPr>
                            <m:t>|</m:t>
                          </m:r>
                          <m:r>
                            <a:rPr lang="en-US" altLang="zh-CN" sz="2400" i="1">
                              <a:latin typeface="Cambria Math" panose="02040503050406030204" pitchFamily="18" charset="0"/>
                            </a:rPr>
                            <m:t>𝑋</m:t>
                          </m:r>
                        </m:e>
                      </m:d>
                    </m:oMath>
                  </m:oMathPara>
                </a14:m>
                <a:endParaRPr lang="zh-CN" altLang="en-US" sz="2400" dirty="0"/>
              </a:p>
            </p:txBody>
          </p:sp>
        </mc:Choice>
        <mc:Fallback>
          <p:sp>
            <p:nvSpPr>
              <p:cNvPr id="6" name="矩形 5"/>
              <p:cNvSpPr>
                <a:spLocks noRot="1" noChangeAspect="1" noMove="1" noResize="1" noEditPoints="1" noAdjustHandles="1" noChangeArrowheads="1" noChangeShapeType="1" noTextEdit="1"/>
              </p:cNvSpPr>
              <p:nvPr/>
            </p:nvSpPr>
            <p:spPr>
              <a:xfrm>
                <a:off x="4419600" y="1328746"/>
                <a:ext cx="3248262" cy="461665"/>
              </a:xfrm>
              <a:prstGeom prst="rect">
                <a:avLst/>
              </a:prstGeom>
              <a:blipFill>
                <a:blip r:embed="rId4"/>
                <a:stretch>
                  <a:fillRect b="-197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5458427" y="566530"/>
                <a:ext cx="962251" cy="369332"/>
              </a:xfrm>
              <a:prstGeom prst="rect">
                <a:avLst/>
              </a:prstGeom>
              <a:solidFill>
                <a:srgbClr val="FFFFFF"/>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e>
                      </m:d>
                    </m:oMath>
                  </m:oMathPara>
                </a14:m>
                <a:endParaRPr lang="zh-CN" altLang="en-US" dirty="0"/>
              </a:p>
            </p:txBody>
          </p:sp>
        </mc:Choice>
        <mc:Fallback>
          <p:sp>
            <p:nvSpPr>
              <p:cNvPr id="10" name="矩形 9"/>
              <p:cNvSpPr>
                <a:spLocks noRot="1" noChangeAspect="1" noMove="1" noResize="1" noEditPoints="1" noAdjustHandles="1" noChangeArrowheads="1" noChangeShapeType="1" noTextEdit="1"/>
              </p:cNvSpPr>
              <p:nvPr/>
            </p:nvSpPr>
            <p:spPr>
              <a:xfrm>
                <a:off x="5458427" y="566530"/>
                <a:ext cx="962251" cy="369332"/>
              </a:xfrm>
              <a:prstGeom prst="rect">
                <a:avLst/>
              </a:prstGeom>
              <a:blipFill>
                <a:blip r:embed="rId5"/>
                <a:stretch>
                  <a:fillRect b="-131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内容占位符 2">
                <a:extLst>
                  <a:ext uri="{FF2B5EF4-FFF2-40B4-BE49-F238E27FC236}">
                    <a16:creationId xmlns:a16="http://schemas.microsoft.com/office/drawing/2014/main" id="{EFF41E96-1EF3-41EB-B6F8-D6B40CA7992B}"/>
                  </a:ext>
                </a:extLst>
              </p:cNvPr>
              <p:cNvSpPr>
                <a:spLocks noGrp="1"/>
              </p:cNvSpPr>
              <p:nvPr>
                <p:ph idx="1"/>
              </p:nvPr>
            </p:nvSpPr>
            <p:spPr>
              <a:xfrm>
                <a:off x="609600" y="1559579"/>
                <a:ext cx="2667000" cy="2667000"/>
              </a:xfrm>
            </p:spPr>
            <p:txBody>
              <a:bodyPr>
                <a:normAutofit/>
              </a:bodyPr>
              <a:lstStyle/>
              <a:p>
                <a:pPr marL="441325" indent="-457200">
                  <a:buFont typeface="Wingdings" panose="05000000000000000000" pitchFamily="2" charset="2"/>
                  <a:buChar char="l"/>
                </a:pPr>
                <a:r>
                  <a:rPr lang="zh-CN" altLang="en-US" dirty="0"/>
                  <a:t>将</a:t>
                </a:r>
                <a:r>
                  <a:rPr lang="en-US" altLang="zh-CN" dirty="0"/>
                  <a:t>ground truth</a:t>
                </a:r>
                <a:r>
                  <a:rPr lang="zh-CN" altLang="en-US" dirty="0"/>
                  <a:t>视为联合概率分布</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𝑌</m:t>
                        </m:r>
                      </m:e>
                    </m:d>
                  </m:oMath>
                </a14:m>
                <a:endParaRPr lang="en-US" altLang="zh-CN" dirty="0"/>
              </a:p>
            </p:txBody>
          </p:sp>
        </mc:Choice>
        <mc:Fallback>
          <p:sp>
            <p:nvSpPr>
              <p:cNvPr id="11" name="内容占位符 2">
                <a:extLst>
                  <a:ext uri="{FF2B5EF4-FFF2-40B4-BE49-F238E27FC236}">
                    <a16:creationId xmlns:a16="http://schemas.microsoft.com/office/drawing/2014/main" id="{EFF41E96-1EF3-41EB-B6F8-D6B40CA7992B}"/>
                  </a:ext>
                </a:extLst>
              </p:cNvPr>
              <p:cNvSpPr>
                <a:spLocks noGrp="1" noRot="1" noChangeAspect="1" noMove="1" noResize="1" noEditPoints="1" noAdjustHandles="1" noChangeArrowheads="1" noChangeShapeType="1" noTextEdit="1"/>
              </p:cNvSpPr>
              <p:nvPr>
                <p:ph idx="1"/>
              </p:nvPr>
            </p:nvSpPr>
            <p:spPr>
              <a:xfrm>
                <a:off x="609600" y="1559579"/>
                <a:ext cx="2667000" cy="2667000"/>
              </a:xfrm>
              <a:blipFill>
                <a:blip r:embed="rId6"/>
                <a:stretch>
                  <a:fillRect l="-5023" t="-3661" r="-54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4054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4578" name="内容占位符 2"/>
              <p:cNvSpPr>
                <a:spLocks noGrp="1"/>
              </p:cNvSpPr>
              <p:nvPr>
                <p:ph idx="1"/>
              </p:nvPr>
            </p:nvSpPr>
            <p:spPr>
              <a:xfrm>
                <a:off x="685800" y="533401"/>
                <a:ext cx="10972800" cy="5592764"/>
              </a:xfrm>
            </p:spPr>
            <p:txBody>
              <a:bodyPr>
                <a:normAutofit/>
              </a:bodyPr>
              <a:lstStyle/>
              <a:p>
                <a:pPr hangingPunct="1"/>
                <a:r>
                  <a:rPr lang="zh-CN" altLang="en-US" dirty="0"/>
                  <a:t>联合概率分布</a:t>
                </a:r>
                <a:endParaRPr lang="en-US" altLang="zh-CN" dirty="0"/>
              </a:p>
              <a:p>
                <a:pPr lvl="1" hangingPunct="1"/>
                <a:r>
                  <a:rPr lang="zh-CN" altLang="en-US" dirty="0"/>
                  <a:t>监督学习假设输入与输出的随机变量</a:t>
                </a:r>
                <a14:m>
                  <m:oMath xmlns:m="http://schemas.openxmlformats.org/officeDocument/2006/math">
                    <m:r>
                      <a:rPr lang="en-US" altLang="zh-CN" i="1" dirty="0" smtClean="0">
                        <a:latin typeface="Cambria Math" panose="02040503050406030204" pitchFamily="18" charset="0"/>
                      </a:rPr>
                      <m:t>𝑋</m:t>
                    </m:r>
                  </m:oMath>
                </a14:m>
                <a:r>
                  <a:rPr lang="zh-CN" altLang="en-US" dirty="0"/>
                  <a:t>和</a:t>
                </a:r>
                <a14:m>
                  <m:oMath xmlns:m="http://schemas.openxmlformats.org/officeDocument/2006/math">
                    <m:r>
                      <a:rPr lang="en-US" altLang="zh-CN" i="1" dirty="0" smtClean="0">
                        <a:latin typeface="Cambria Math" panose="02040503050406030204" pitchFamily="18" charset="0"/>
                      </a:rPr>
                      <m:t>𝑌</m:t>
                    </m:r>
                  </m:oMath>
                </a14:m>
                <a:r>
                  <a:rPr lang="zh-CN" altLang="en-US" dirty="0"/>
                  <a:t>遵循联合概率分布</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𝑋</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𝑌</m:t>
                    </m:r>
                    <m:r>
                      <a:rPr lang="en-US" altLang="zh-CN" i="1" dirty="0" smtClean="0">
                        <a:latin typeface="Cambria Math" panose="02040503050406030204" pitchFamily="18" charset="0"/>
                      </a:rPr>
                      <m:t>)</m:t>
                    </m:r>
                  </m:oMath>
                </a14:m>
                <a:r>
                  <a:rPr lang="zh-CN" altLang="en-US" dirty="0"/>
                  <a:t>，但对于学习系统来说</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𝑋</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𝑌</m:t>
                    </m:r>
                    <m:r>
                      <a:rPr lang="en-US" altLang="zh-CN" i="1" dirty="0" smtClean="0">
                        <a:latin typeface="Cambria Math" panose="02040503050406030204" pitchFamily="18" charset="0"/>
                      </a:rPr>
                      <m:t>)</m:t>
                    </m:r>
                  </m:oMath>
                </a14:m>
                <a:r>
                  <a:rPr lang="en-US" altLang="zh-CN" dirty="0"/>
                  <a:t> </a:t>
                </a:r>
                <a:r>
                  <a:rPr lang="zh-CN" altLang="en-US" dirty="0"/>
                  <a:t>是未知的</a:t>
                </a:r>
                <a:endParaRPr lang="en-US" altLang="zh-CN" dirty="0"/>
              </a:p>
              <a:p>
                <a:pPr lvl="1" hangingPunct="1"/>
                <a:r>
                  <a:rPr lang="zh-CN" altLang="en-US" dirty="0"/>
                  <a:t>训练数据和测试数据被看作是依联合概率分布</a:t>
                </a:r>
                <a14:m>
                  <m:oMath xmlns:m="http://schemas.openxmlformats.org/officeDocument/2006/math">
                    <m:r>
                      <a:rPr lang="en-US" altLang="zh-CN" i="1" dirty="0">
                        <a:latin typeface="Cambria Math" panose="02040503050406030204" pitchFamily="18" charset="0"/>
                      </a:rPr>
                      <m:t>𝑃</m:t>
                    </m:r>
                    <m:r>
                      <a:rPr lang="en-US" altLang="zh-CN" i="1" dirty="0">
                        <a:latin typeface="Cambria Math" panose="02040503050406030204" pitchFamily="18" charset="0"/>
                      </a:rPr>
                      <m:t>(</m:t>
                    </m:r>
                    <m:r>
                      <a:rPr lang="en-US" altLang="zh-CN" i="1" dirty="0">
                        <a:latin typeface="Cambria Math" panose="02040503050406030204" pitchFamily="18" charset="0"/>
                      </a:rPr>
                      <m:t>𝑋</m:t>
                    </m:r>
                    <m:r>
                      <a:rPr lang="en-US" altLang="zh-CN" i="1" dirty="0">
                        <a:latin typeface="Cambria Math" panose="02040503050406030204" pitchFamily="18" charset="0"/>
                      </a:rPr>
                      <m:t>,</m:t>
                    </m:r>
                    <m:r>
                      <a:rPr lang="en-US" altLang="zh-CN" i="1" dirty="0">
                        <a:latin typeface="Cambria Math" panose="02040503050406030204" pitchFamily="18" charset="0"/>
                      </a:rPr>
                      <m:t>𝑌</m:t>
                    </m:r>
                    <m:r>
                      <a:rPr lang="en-US" altLang="zh-CN" i="1" dirty="0">
                        <a:latin typeface="Cambria Math" panose="02040503050406030204" pitchFamily="18" charset="0"/>
                      </a:rPr>
                      <m:t>)</m:t>
                    </m:r>
                  </m:oMath>
                </a14:m>
                <a:r>
                  <a:rPr lang="en-US" altLang="zh-CN" dirty="0"/>
                  <a:t> </a:t>
                </a:r>
                <a:r>
                  <a:rPr lang="zh-CN" altLang="en-US" dirty="0">
                    <a:solidFill>
                      <a:srgbClr val="FF0000"/>
                    </a:solidFill>
                  </a:rPr>
                  <a:t>独立同分布 </a:t>
                </a:r>
                <a:r>
                  <a:rPr lang="zh-CN" altLang="en-US" dirty="0"/>
                  <a:t>产生的。</a:t>
                </a:r>
                <a:endParaRPr lang="en-US" altLang="zh-CN" dirty="0"/>
              </a:p>
              <a:p>
                <a:pPr hangingPunct="1"/>
                <a:r>
                  <a:rPr lang="zh-CN" altLang="en-US" dirty="0"/>
                  <a:t>假设空间</a:t>
                </a:r>
                <a:endParaRPr lang="en-US" altLang="zh-CN" dirty="0"/>
              </a:p>
              <a:p>
                <a:pPr lvl="1" hangingPunct="1"/>
                <a:r>
                  <a:rPr lang="zh-CN" altLang="en-US" dirty="0"/>
                  <a:t>监督学习学习一个由输入到输出的映射（</a:t>
                </a:r>
                <a:r>
                  <a:rPr lang="zh-CN" altLang="en-US" dirty="0">
                    <a:solidFill>
                      <a:srgbClr val="FF0000"/>
                    </a:solidFill>
                  </a:rPr>
                  <a:t>模型</a:t>
                </a:r>
                <a:r>
                  <a:rPr lang="en-US" altLang="zh-CN" dirty="0">
                    <a:solidFill>
                      <a:srgbClr val="FF0000"/>
                    </a:solidFill>
                  </a:rPr>
                  <a:t>/</a:t>
                </a:r>
                <a:r>
                  <a:rPr lang="zh-CN" altLang="en-US" dirty="0">
                    <a:solidFill>
                      <a:srgbClr val="FF0000"/>
                    </a:solidFill>
                  </a:rPr>
                  <a:t>假设</a:t>
                </a:r>
                <a:r>
                  <a:rPr lang="zh-CN" altLang="en-US" dirty="0"/>
                  <a:t>），模型</a:t>
                </a:r>
                <a:r>
                  <a:rPr lang="en-US" altLang="zh-CN" dirty="0"/>
                  <a:t>/</a:t>
                </a:r>
                <a:r>
                  <a:rPr lang="zh-CN" altLang="en-US" dirty="0"/>
                  <a:t>假设的集合就是假设空间（</a:t>
                </a:r>
                <a:r>
                  <a:rPr lang="en-US" altLang="zh-CN" dirty="0"/>
                  <a:t>hypothesis space</a:t>
                </a:r>
                <a:r>
                  <a:rPr lang="zh-CN" altLang="en-US" dirty="0"/>
                  <a:t>），按照上述两种视角，假设空间分为</a:t>
                </a:r>
                <a:endParaRPr lang="en-US" altLang="zh-CN" dirty="0"/>
              </a:p>
              <a:p>
                <a:pPr lvl="2" hangingPunct="1"/>
                <a:r>
                  <a:rPr lang="zh-CN" altLang="en-US" dirty="0"/>
                  <a:t>概率模型：条件概率分布</a:t>
                </a:r>
                <a14:m>
                  <m:oMath xmlns:m="http://schemas.openxmlformats.org/officeDocument/2006/math">
                    <m:r>
                      <a:rPr lang="en-US" altLang="zh-CN" i="1" dirty="0" smtClean="0">
                        <a:solidFill>
                          <a:srgbClr val="FF0000"/>
                        </a:solidFill>
                        <a:latin typeface="Cambria Math" panose="02040503050406030204" pitchFamily="18" charset="0"/>
                      </a:rPr>
                      <m:t>𝑃</m:t>
                    </m:r>
                    <m:r>
                      <a:rPr lang="en-US" altLang="zh-CN" i="1" dirty="0" smtClean="0">
                        <a:solidFill>
                          <a:srgbClr val="FF0000"/>
                        </a:solidFill>
                        <a:latin typeface="Cambria Math" panose="02040503050406030204" pitchFamily="18" charset="0"/>
                      </a:rPr>
                      <m:t>(</m:t>
                    </m:r>
                    <m:r>
                      <a:rPr lang="en-US" altLang="zh-CN" i="1" dirty="0" smtClean="0">
                        <a:solidFill>
                          <a:srgbClr val="FF0000"/>
                        </a:solidFill>
                        <a:latin typeface="Cambria Math" panose="02040503050406030204" pitchFamily="18" charset="0"/>
                      </a:rPr>
                      <m:t>𝑌</m:t>
                    </m:r>
                    <m:r>
                      <a:rPr lang="en-US" altLang="zh-CN" i="1" dirty="0" smtClean="0">
                        <a:solidFill>
                          <a:srgbClr val="FF0000"/>
                        </a:solidFill>
                        <a:latin typeface="Cambria Math" panose="02040503050406030204" pitchFamily="18" charset="0"/>
                      </a:rPr>
                      <m:t>|</m:t>
                    </m:r>
                    <m:r>
                      <a:rPr lang="en-US" altLang="zh-CN" i="1" dirty="0" smtClean="0">
                        <a:solidFill>
                          <a:srgbClr val="FF0000"/>
                        </a:solidFill>
                        <a:latin typeface="Cambria Math" panose="02040503050406030204" pitchFamily="18" charset="0"/>
                      </a:rPr>
                      <m:t>𝑋</m:t>
                    </m:r>
                    <m:r>
                      <a:rPr lang="en-US" altLang="zh-CN" i="1" dirty="0" smtClean="0">
                        <a:solidFill>
                          <a:srgbClr val="FF0000"/>
                        </a:solidFill>
                        <a:latin typeface="Cambria Math" panose="02040503050406030204" pitchFamily="18" charset="0"/>
                      </a:rPr>
                      <m:t>)</m:t>
                    </m:r>
                  </m:oMath>
                </a14:m>
                <a:endParaRPr lang="en-US" altLang="zh-CN" dirty="0">
                  <a:solidFill>
                    <a:srgbClr val="FF0000"/>
                  </a:solidFill>
                </a:endParaRPr>
              </a:p>
              <a:p>
                <a:pPr lvl="2" hangingPunct="1"/>
                <a:r>
                  <a:rPr lang="zh-CN" altLang="en-US" dirty="0"/>
                  <a:t>非概率模型</a:t>
                </a:r>
                <a:r>
                  <a:rPr lang="en-US" altLang="zh-CN" dirty="0"/>
                  <a:t>/</a:t>
                </a:r>
                <a:r>
                  <a:rPr lang="zh-CN" altLang="en-US" dirty="0"/>
                  <a:t>决策函数：</a:t>
                </a:r>
                <a14:m>
                  <m:oMath xmlns:m="http://schemas.openxmlformats.org/officeDocument/2006/math">
                    <m:r>
                      <a:rPr lang="en-US" altLang="zh-CN" i="1" dirty="0" smtClean="0">
                        <a:latin typeface="Cambria Math" panose="02040503050406030204" pitchFamily="18" charset="0"/>
                      </a:rPr>
                      <m:t>𝑌</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𝑋</m:t>
                    </m:r>
                    <m:r>
                      <a:rPr lang="en-US" altLang="zh-CN" i="1" dirty="0" smtClean="0">
                        <a:latin typeface="Cambria Math" panose="02040503050406030204" pitchFamily="18" charset="0"/>
                      </a:rPr>
                      <m:t>)</m:t>
                    </m:r>
                  </m:oMath>
                </a14:m>
                <a:endParaRPr lang="zh-CN" altLang="en-US" dirty="0"/>
              </a:p>
            </p:txBody>
          </p:sp>
        </mc:Choice>
        <mc:Fallback>
          <p:sp>
            <p:nvSpPr>
              <p:cNvPr id="24578" name="内容占位符 2"/>
              <p:cNvSpPr>
                <a:spLocks noGrp="1" noRot="1" noChangeAspect="1" noMove="1" noResize="1" noEditPoints="1" noAdjustHandles="1" noChangeArrowheads="1" noChangeShapeType="1" noTextEdit="1"/>
              </p:cNvSpPr>
              <p:nvPr>
                <p:ph idx="1"/>
              </p:nvPr>
            </p:nvSpPr>
            <p:spPr>
              <a:xfrm>
                <a:off x="685800" y="533401"/>
                <a:ext cx="10972800" cy="5592764"/>
              </a:xfrm>
              <a:blipFill>
                <a:blip r:embed="rId2"/>
                <a:stretch>
                  <a:fillRect l="-1278" t="-1745"/>
                </a:stretch>
              </a:blipFill>
            </p:spPr>
            <p:txBody>
              <a:bodyPr/>
              <a:lstStyle/>
              <a:p>
                <a:r>
                  <a:rPr lang="zh-CN" altLang="en-US">
                    <a:noFill/>
                  </a:rPr>
                  <a:t> </a:t>
                </a:r>
              </a:p>
            </p:txBody>
          </p:sp>
        </mc:Fallback>
      </mc:AlternateContent>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36</a:t>
            </a:fld>
            <a:endParaRPr lang="en-US" altLang="zh-CN" sz="1400">
              <a:ea typeface="ＭＳ Ｐゴシック" pitchFamily="34" charset="-128"/>
            </a:endParaRPr>
          </a:p>
        </p:txBody>
      </p:sp>
    </p:spTree>
    <p:extLst>
      <p:ext uri="{BB962C8B-B14F-4D97-AF65-F5344CB8AC3E}">
        <p14:creationId xmlns:p14="http://schemas.microsoft.com/office/powerpoint/2010/main" val="61612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p:cNvSpPr>
            <a:spLocks noGrp="1"/>
          </p:cNvSpPr>
          <p:nvPr>
            <p:ph idx="1"/>
          </p:nvPr>
        </p:nvSpPr>
        <p:spPr>
          <a:xfrm>
            <a:off x="533400" y="685801"/>
            <a:ext cx="11353800" cy="5440363"/>
          </a:xfrm>
        </p:spPr>
        <p:txBody>
          <a:bodyPr>
            <a:normAutofit/>
          </a:bodyPr>
          <a:lstStyle/>
          <a:p>
            <a:pPr marL="0" indent="0">
              <a:buNone/>
              <a:defRPr/>
            </a:pPr>
            <a:endParaRPr lang="en-US" altLang="zh-CN" dirty="0"/>
          </a:p>
        </p:txBody>
      </p:sp>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37</a:t>
            </a:fld>
            <a:endParaRPr lang="en-US" altLang="zh-CN" sz="1400">
              <a:ea typeface="ＭＳ Ｐゴシック" pitchFamily="34" charset="-128"/>
            </a:endParaRPr>
          </a:p>
        </p:txBody>
      </p:sp>
      <p:pic>
        <p:nvPicPr>
          <p:cNvPr id="9" name="图片 8">
            <a:extLst>
              <a:ext uri="{FF2B5EF4-FFF2-40B4-BE49-F238E27FC236}">
                <a16:creationId xmlns:a16="http://schemas.microsoft.com/office/drawing/2014/main" id="{7C307A2D-A362-480F-A365-C3732C0054BE}"/>
              </a:ext>
            </a:extLst>
          </p:cNvPr>
          <p:cNvPicPr>
            <a:picLocks noChangeAspect="1"/>
          </p:cNvPicPr>
          <p:nvPr/>
        </p:nvPicPr>
        <p:blipFill>
          <a:blip r:embed="rId2"/>
          <a:stretch>
            <a:fillRect/>
          </a:stretch>
        </p:blipFill>
        <p:spPr>
          <a:xfrm>
            <a:off x="1066800" y="1061914"/>
            <a:ext cx="6128884" cy="4023519"/>
          </a:xfrm>
          <a:prstGeom prst="rect">
            <a:avLst/>
          </a:prstGeom>
        </p:spPr>
      </p:pic>
      <p:sp>
        <p:nvSpPr>
          <p:cNvPr id="10" name="矩形 9">
            <a:extLst>
              <a:ext uri="{FF2B5EF4-FFF2-40B4-BE49-F238E27FC236}">
                <a16:creationId xmlns:a16="http://schemas.microsoft.com/office/drawing/2014/main" id="{CE51F71A-DFA7-4841-ABA8-B20F14BED31B}"/>
              </a:ext>
            </a:extLst>
          </p:cNvPr>
          <p:cNvSpPr/>
          <p:nvPr/>
        </p:nvSpPr>
        <p:spPr>
          <a:xfrm>
            <a:off x="7308574" y="1524000"/>
            <a:ext cx="4572000" cy="1815882"/>
          </a:xfrm>
          <a:prstGeom prst="rect">
            <a:avLst/>
          </a:prstGeom>
        </p:spPr>
        <p:txBody>
          <a:bodyPr wrap="square">
            <a:spAutoFit/>
          </a:bodyPr>
          <a:lstStyle/>
          <a:p>
            <a:pPr hangingPunct="1"/>
            <a:r>
              <a:rPr lang="zh-CN" altLang="en-US" sz="2800" dirty="0">
                <a:latin typeface="黑体" panose="02010609060101010101" pitchFamily="49" charset="-122"/>
                <a:ea typeface="黑体" panose="02010609060101010101" pitchFamily="49" charset="-122"/>
              </a:rPr>
              <a:t>训练样本的标记和模型输出之间的差应该足够小。学习系统通过不断地尝试，选取最好的模型</a:t>
            </a:r>
          </a:p>
        </p:txBody>
      </p:sp>
      <p:pic>
        <p:nvPicPr>
          <p:cNvPr id="11" name="图片 10">
            <a:extLst>
              <a:ext uri="{FF2B5EF4-FFF2-40B4-BE49-F238E27FC236}">
                <a16:creationId xmlns:a16="http://schemas.microsoft.com/office/drawing/2014/main" id="{6C7D31DE-745D-416D-ACE6-89659ACCF161}"/>
              </a:ext>
            </a:extLst>
          </p:cNvPr>
          <p:cNvPicPr>
            <a:picLocks noChangeAspect="1"/>
          </p:cNvPicPr>
          <p:nvPr/>
        </p:nvPicPr>
        <p:blipFill>
          <a:blip r:embed="rId3"/>
          <a:stretch>
            <a:fillRect/>
          </a:stretch>
        </p:blipFill>
        <p:spPr>
          <a:xfrm>
            <a:off x="5728252" y="3977279"/>
            <a:ext cx="3429000" cy="495300"/>
          </a:xfrm>
          <a:prstGeom prst="rect">
            <a:avLst/>
          </a:prstGeom>
        </p:spPr>
      </p:pic>
      <p:pic>
        <p:nvPicPr>
          <p:cNvPr id="12" name="图片 11">
            <a:extLst>
              <a:ext uri="{FF2B5EF4-FFF2-40B4-BE49-F238E27FC236}">
                <a16:creationId xmlns:a16="http://schemas.microsoft.com/office/drawing/2014/main" id="{C612510B-20C1-44E5-8C98-BA68B088BF39}"/>
              </a:ext>
            </a:extLst>
          </p:cNvPr>
          <p:cNvPicPr>
            <a:picLocks noChangeAspect="1"/>
          </p:cNvPicPr>
          <p:nvPr/>
        </p:nvPicPr>
        <p:blipFill>
          <a:blip r:embed="rId4"/>
          <a:stretch>
            <a:fillRect/>
          </a:stretch>
        </p:blipFill>
        <p:spPr>
          <a:xfrm>
            <a:off x="6109253" y="4507373"/>
            <a:ext cx="2105025" cy="381000"/>
          </a:xfrm>
          <a:prstGeom prst="rect">
            <a:avLst/>
          </a:prstGeom>
        </p:spPr>
      </p:pic>
      <p:sp>
        <p:nvSpPr>
          <p:cNvPr id="13" name="圆角矩形 6">
            <a:extLst>
              <a:ext uri="{FF2B5EF4-FFF2-40B4-BE49-F238E27FC236}">
                <a16:creationId xmlns:a16="http://schemas.microsoft.com/office/drawing/2014/main" id="{37AEC4E3-E012-4C0D-A2CE-F52D1F9F72D7}"/>
              </a:ext>
            </a:extLst>
          </p:cNvPr>
          <p:cNvSpPr/>
          <p:nvPr/>
        </p:nvSpPr>
        <p:spPr>
          <a:xfrm>
            <a:off x="5728252" y="3863008"/>
            <a:ext cx="3429000" cy="1021274"/>
          </a:xfrm>
          <a:prstGeom prst="roundRect">
            <a:avLst/>
          </a:prstGeom>
          <a:solidFill>
            <a:schemeClr val="accent1">
              <a:alpha val="22000"/>
            </a:schemeClr>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827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4578" name="内容占位符 2"/>
              <p:cNvSpPr>
                <a:spLocks noGrp="1"/>
              </p:cNvSpPr>
              <p:nvPr>
                <p:ph idx="1"/>
              </p:nvPr>
            </p:nvSpPr>
            <p:spPr>
              <a:xfrm>
                <a:off x="685800" y="533400"/>
                <a:ext cx="10972800" cy="5592765"/>
              </a:xfrm>
            </p:spPr>
            <p:txBody>
              <a:bodyPr>
                <a:normAutofit/>
              </a:bodyPr>
              <a:lstStyle/>
              <a:p>
                <a:pPr marL="0" indent="0" hangingPunct="1">
                  <a:buNone/>
                </a:pPr>
                <a:r>
                  <a:rPr lang="zh-CN" altLang="en-US" dirty="0"/>
                  <a:t>（</a:t>
                </a:r>
                <a:r>
                  <a:rPr lang="en-US" altLang="zh-CN" dirty="0"/>
                  <a:t>1</a:t>
                </a:r>
                <a:r>
                  <a:rPr lang="zh-CN" altLang="en-US" dirty="0"/>
                  <a:t>）分类问题</a:t>
                </a:r>
                <a:endParaRPr lang="en-US" altLang="zh-CN" dirty="0"/>
              </a:p>
              <a:p>
                <a:pPr hangingPunct="1"/>
                <a:r>
                  <a:rPr lang="zh-CN" altLang="en-US" dirty="0"/>
                  <a:t>在监督学习中，当输出变量</a:t>
                </a:r>
                <a14:m>
                  <m:oMath xmlns:m="http://schemas.openxmlformats.org/officeDocument/2006/math">
                    <m:r>
                      <a:rPr lang="en-US" altLang="zh-CN" i="1" dirty="0" smtClean="0">
                        <a:solidFill>
                          <a:srgbClr val="FF0000"/>
                        </a:solidFill>
                        <a:latin typeface="Cambria Math" panose="02040503050406030204" pitchFamily="18" charset="0"/>
                      </a:rPr>
                      <m:t>𝑌</m:t>
                    </m:r>
                  </m:oMath>
                </a14:m>
                <a:r>
                  <a:rPr lang="zh-CN" altLang="en-US" dirty="0"/>
                  <a:t>取</a:t>
                </a:r>
                <a:r>
                  <a:rPr lang="zh-CN" altLang="en-US" dirty="0">
                    <a:solidFill>
                      <a:srgbClr val="FF0000"/>
                    </a:solidFill>
                  </a:rPr>
                  <a:t>有限个离散值</a:t>
                </a:r>
                <a:r>
                  <a:rPr lang="zh-CN" altLang="en-US" dirty="0"/>
                  <a:t>时，即成为分类问题</a:t>
                </a:r>
                <a:endParaRPr lang="en-US" altLang="zh-CN" dirty="0"/>
              </a:p>
              <a:p>
                <a:pPr lvl="1" hangingPunct="1"/>
                <a:r>
                  <a:rPr lang="zh-CN" altLang="en-US" dirty="0"/>
                  <a:t>输入变量</a:t>
                </a:r>
                <a14:m>
                  <m:oMath xmlns:m="http://schemas.openxmlformats.org/officeDocument/2006/math">
                    <m:r>
                      <a:rPr lang="en-US" altLang="zh-CN" i="1" dirty="0" smtClean="0">
                        <a:latin typeface="Cambria Math" panose="02040503050406030204" pitchFamily="18" charset="0"/>
                      </a:rPr>
                      <m:t>𝑋</m:t>
                    </m:r>
                  </m:oMath>
                </a14:m>
                <a:r>
                  <a:rPr lang="zh-CN" altLang="en-US" dirty="0"/>
                  <a:t>可以是离散的，也可以是连续的</a:t>
                </a:r>
                <a:endParaRPr lang="en-US" altLang="zh-CN" dirty="0"/>
              </a:p>
              <a:p>
                <a:pPr lvl="1" hangingPunct="1"/>
                <a:r>
                  <a:rPr lang="zh-CN" altLang="en-US" dirty="0"/>
                  <a:t>监督学习从数据中学习一个分类模型或分类决策函数，称为分类器</a:t>
                </a:r>
                <a:r>
                  <a:rPr lang="en-US" altLang="zh-CN" dirty="0"/>
                  <a:t>(classifier)</a:t>
                </a:r>
                <a:r>
                  <a:rPr lang="zh-CN" altLang="en-US" dirty="0"/>
                  <a:t>；</a:t>
                </a:r>
                <a:endParaRPr lang="en-US" altLang="zh-CN" dirty="0"/>
              </a:p>
              <a:p>
                <a:pPr lvl="1" hangingPunct="1"/>
                <a:r>
                  <a:rPr lang="zh-CN" altLang="en-US" dirty="0"/>
                  <a:t>分类器对新的输入进行输出的预测，称为分类</a:t>
                </a:r>
                <a:r>
                  <a:rPr lang="en-US" altLang="zh-CN" dirty="0"/>
                  <a:t>(classification)</a:t>
                </a:r>
              </a:p>
              <a:p>
                <a:pPr lvl="1" hangingPunct="1"/>
                <a:r>
                  <a:rPr lang="zh-CN" altLang="en-US" dirty="0"/>
                  <a:t>可能的输出称为类别</a:t>
                </a:r>
                <a:r>
                  <a:rPr lang="en-US" altLang="zh-CN" dirty="0"/>
                  <a:t>(class)</a:t>
                </a:r>
              </a:p>
              <a:p>
                <a:pPr hangingPunct="1"/>
                <a:r>
                  <a:rPr lang="zh-CN" altLang="en-US" dirty="0"/>
                  <a:t>分类的类别为多个时，称为多类分类问题，本课程主要讨论二类分类问题</a:t>
                </a:r>
                <a:endParaRPr lang="en-US" altLang="zh-CN" dirty="0"/>
              </a:p>
            </p:txBody>
          </p:sp>
        </mc:Choice>
        <mc:Fallback>
          <p:sp>
            <p:nvSpPr>
              <p:cNvPr id="24578" name="内容占位符 2"/>
              <p:cNvSpPr>
                <a:spLocks noGrp="1" noRot="1" noChangeAspect="1" noMove="1" noResize="1" noEditPoints="1" noAdjustHandles="1" noChangeArrowheads="1" noChangeShapeType="1" noTextEdit="1"/>
              </p:cNvSpPr>
              <p:nvPr>
                <p:ph idx="1"/>
              </p:nvPr>
            </p:nvSpPr>
            <p:spPr>
              <a:xfrm>
                <a:off x="685800" y="533400"/>
                <a:ext cx="10972800" cy="5592765"/>
              </a:xfrm>
              <a:blipFill>
                <a:blip r:embed="rId2"/>
                <a:stretch>
                  <a:fillRect l="-1444" t="-1745" r="-1278"/>
                </a:stretch>
              </a:blipFill>
            </p:spPr>
            <p:txBody>
              <a:bodyPr/>
              <a:lstStyle/>
              <a:p>
                <a:r>
                  <a:rPr lang="zh-CN" altLang="en-US">
                    <a:noFill/>
                  </a:rPr>
                  <a:t> </a:t>
                </a:r>
              </a:p>
            </p:txBody>
          </p:sp>
        </mc:Fallback>
      </mc:AlternateContent>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38</a:t>
            </a:fld>
            <a:endParaRPr lang="en-US" altLang="zh-CN" sz="1400">
              <a:ea typeface="ＭＳ Ｐゴシック" pitchFamily="34" charset="-128"/>
            </a:endParaRPr>
          </a:p>
        </p:txBody>
      </p:sp>
    </p:spTree>
    <p:extLst>
      <p:ext uri="{BB962C8B-B14F-4D97-AF65-F5344CB8AC3E}">
        <p14:creationId xmlns:p14="http://schemas.microsoft.com/office/powerpoint/2010/main" val="648272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p:cNvSpPr>
            <a:spLocks noGrp="1"/>
          </p:cNvSpPr>
          <p:nvPr>
            <p:ph idx="1"/>
          </p:nvPr>
        </p:nvSpPr>
        <p:spPr>
          <a:xfrm>
            <a:off x="609600" y="457201"/>
            <a:ext cx="11125200" cy="5668964"/>
          </a:xfrm>
        </p:spPr>
        <p:txBody>
          <a:bodyPr>
            <a:normAutofit/>
          </a:bodyPr>
          <a:lstStyle/>
          <a:p>
            <a:r>
              <a:rPr lang="zh-CN" altLang="en-US" dirty="0"/>
              <a:t>分类问题的评价指标</a:t>
            </a:r>
            <a:endParaRPr lang="en-US" altLang="zh-CN" dirty="0"/>
          </a:p>
          <a:p>
            <a:pPr lvl="1"/>
            <a:r>
              <a:rPr lang="zh-CN" altLang="en-US" dirty="0"/>
              <a:t>分类准确率</a:t>
            </a:r>
            <a:r>
              <a:rPr lang="en-US" altLang="zh-CN" dirty="0"/>
              <a:t>(</a:t>
            </a:r>
            <a:r>
              <a:rPr lang="en-US" altLang="zh-CN" dirty="0">
                <a:solidFill>
                  <a:srgbClr val="FF0000"/>
                </a:solidFill>
              </a:rPr>
              <a:t>accuracy</a:t>
            </a:r>
            <a:r>
              <a:rPr lang="en-US" altLang="zh-CN" dirty="0"/>
              <a:t>)</a:t>
            </a:r>
          </a:p>
          <a:p>
            <a:pPr lvl="2"/>
            <a:r>
              <a:rPr lang="zh-CN" altLang="en-US" dirty="0"/>
              <a:t>定义：对于给定的</a:t>
            </a:r>
            <a:r>
              <a:rPr lang="zh-CN" altLang="en-US" dirty="0">
                <a:solidFill>
                  <a:srgbClr val="FF0000"/>
                </a:solidFill>
              </a:rPr>
              <a:t>测试数据集</a:t>
            </a:r>
            <a:r>
              <a:rPr lang="zh-CN" altLang="en-US" dirty="0"/>
              <a:t>，分类器正确分类的样本数与总样本数之比</a:t>
            </a:r>
            <a:endParaRPr lang="en-US" altLang="zh-CN" dirty="0"/>
          </a:p>
          <a:p>
            <a:pPr lvl="2"/>
            <a:endParaRPr lang="en-US" altLang="zh-CN" dirty="0"/>
          </a:p>
          <a:p>
            <a:pPr lvl="2"/>
            <a:endParaRPr lang="en-US" altLang="zh-CN" dirty="0"/>
          </a:p>
          <a:p>
            <a:pPr lvl="1"/>
            <a:r>
              <a:rPr lang="zh-CN" altLang="en-US" dirty="0"/>
              <a:t>对二类分类问题可以进一步细化指标：精确率</a:t>
            </a:r>
            <a:r>
              <a:rPr lang="en-US" altLang="zh-CN" dirty="0"/>
              <a:t>(precision)</a:t>
            </a:r>
            <a:r>
              <a:rPr lang="zh-CN" altLang="en-US" dirty="0"/>
              <a:t>与召回率</a:t>
            </a:r>
            <a:r>
              <a:rPr lang="en-US" altLang="zh-CN" dirty="0"/>
              <a:t>(recall)</a:t>
            </a:r>
            <a:r>
              <a:rPr lang="zh-CN" altLang="en-US" dirty="0"/>
              <a:t> </a:t>
            </a:r>
            <a:endParaRPr lang="en-US" altLang="zh-CN" dirty="0"/>
          </a:p>
          <a:p>
            <a:pPr lvl="2"/>
            <a:r>
              <a:rPr lang="zh-CN" altLang="en-US" dirty="0"/>
              <a:t>以关注的类为正类，其他类为负类，分类器在测试数据集上的预测有</a:t>
            </a:r>
            <a:r>
              <a:rPr lang="en-US" altLang="zh-CN" dirty="0"/>
              <a:t>4</a:t>
            </a:r>
            <a:r>
              <a:rPr lang="zh-CN" altLang="en-US" dirty="0"/>
              <a:t>种</a:t>
            </a:r>
            <a:endParaRPr lang="en-US" altLang="zh-CN" dirty="0"/>
          </a:p>
          <a:p>
            <a:pPr marL="1240200" lvl="3" indent="0">
              <a:buNone/>
            </a:pPr>
            <a:r>
              <a:rPr lang="en-US" altLang="zh-CN" sz="2400" dirty="0"/>
              <a:t>TP</a:t>
            </a:r>
            <a:r>
              <a:rPr lang="zh-CN" altLang="en-US" sz="2400" dirty="0"/>
              <a:t>：将</a:t>
            </a:r>
            <a:r>
              <a:rPr lang="zh-CN" altLang="en-US" sz="2400" dirty="0">
                <a:solidFill>
                  <a:srgbClr val="FF0000"/>
                </a:solidFill>
              </a:rPr>
              <a:t>正类</a:t>
            </a:r>
            <a:r>
              <a:rPr lang="zh-CN" altLang="en-US" sz="2400" dirty="0"/>
              <a:t>预测为</a:t>
            </a:r>
            <a:r>
              <a:rPr lang="zh-CN" altLang="en-US" sz="2400" dirty="0">
                <a:solidFill>
                  <a:srgbClr val="FF0000"/>
                </a:solidFill>
              </a:rPr>
              <a:t>正类</a:t>
            </a:r>
            <a:r>
              <a:rPr lang="zh-CN" altLang="en-US" sz="2400" dirty="0"/>
              <a:t>的数目（</a:t>
            </a:r>
            <a:r>
              <a:rPr lang="en-US" altLang="zh-CN" sz="2400" b="1" dirty="0"/>
              <a:t>T</a:t>
            </a:r>
            <a:r>
              <a:rPr lang="en-US" altLang="zh-CN" sz="2400" dirty="0"/>
              <a:t>rue </a:t>
            </a:r>
            <a:r>
              <a:rPr lang="en-US" altLang="zh-CN" sz="2400" b="1" dirty="0"/>
              <a:t>P</a:t>
            </a:r>
            <a:r>
              <a:rPr lang="en-US" altLang="zh-CN" sz="2400" dirty="0"/>
              <a:t>ositive</a:t>
            </a:r>
            <a:r>
              <a:rPr lang="zh-CN" altLang="en-US" sz="2400" dirty="0"/>
              <a:t>）</a:t>
            </a:r>
            <a:endParaRPr lang="en-US" altLang="zh-CN" sz="2400" dirty="0"/>
          </a:p>
          <a:p>
            <a:pPr marL="1240200" lvl="3" indent="0">
              <a:buNone/>
            </a:pPr>
            <a:r>
              <a:rPr lang="en-US" altLang="zh-CN" sz="2400" dirty="0"/>
              <a:t>FN</a:t>
            </a:r>
            <a:r>
              <a:rPr lang="zh-CN" altLang="en-US" sz="2400" dirty="0"/>
              <a:t>：将</a:t>
            </a:r>
            <a:r>
              <a:rPr lang="zh-CN" altLang="en-US" sz="2400" dirty="0">
                <a:solidFill>
                  <a:srgbClr val="FF0000"/>
                </a:solidFill>
              </a:rPr>
              <a:t>正类</a:t>
            </a:r>
            <a:r>
              <a:rPr lang="zh-CN" altLang="en-US" sz="2400" dirty="0"/>
              <a:t>预测为</a:t>
            </a:r>
            <a:r>
              <a:rPr lang="zh-CN" altLang="en-US" sz="2400" dirty="0">
                <a:solidFill>
                  <a:srgbClr val="0070C0"/>
                </a:solidFill>
              </a:rPr>
              <a:t>负类</a:t>
            </a:r>
            <a:r>
              <a:rPr lang="zh-CN" altLang="en-US" sz="2400" dirty="0"/>
              <a:t>的数目（</a:t>
            </a:r>
            <a:r>
              <a:rPr lang="en-US" altLang="zh-CN" sz="2400" b="1" dirty="0"/>
              <a:t>F</a:t>
            </a:r>
            <a:r>
              <a:rPr lang="en-US" altLang="zh-CN" sz="2400" dirty="0"/>
              <a:t>alse </a:t>
            </a:r>
            <a:r>
              <a:rPr lang="en-US" altLang="zh-CN" sz="2400" b="1" dirty="0"/>
              <a:t>N</a:t>
            </a:r>
            <a:r>
              <a:rPr lang="en-US" altLang="zh-CN" sz="2400" dirty="0"/>
              <a:t>egative</a:t>
            </a:r>
            <a:r>
              <a:rPr lang="zh-CN" altLang="en-US" sz="2400" dirty="0"/>
              <a:t>）</a:t>
            </a:r>
            <a:endParaRPr lang="en-US" altLang="zh-CN" sz="2400" dirty="0"/>
          </a:p>
          <a:p>
            <a:pPr marL="1240200" lvl="3" indent="0">
              <a:buNone/>
            </a:pPr>
            <a:r>
              <a:rPr lang="en-US" altLang="zh-CN" sz="2400" dirty="0"/>
              <a:t>FP</a:t>
            </a:r>
            <a:r>
              <a:rPr lang="zh-CN" altLang="en-US" sz="2400" dirty="0"/>
              <a:t>：将</a:t>
            </a:r>
            <a:r>
              <a:rPr lang="zh-CN" altLang="en-US" sz="2400" dirty="0">
                <a:solidFill>
                  <a:srgbClr val="0070C0"/>
                </a:solidFill>
              </a:rPr>
              <a:t>负类</a:t>
            </a:r>
            <a:r>
              <a:rPr lang="zh-CN" altLang="en-US" sz="2400" dirty="0"/>
              <a:t>预测为</a:t>
            </a:r>
            <a:r>
              <a:rPr lang="zh-CN" altLang="en-US" sz="2400" dirty="0">
                <a:solidFill>
                  <a:srgbClr val="FF0000"/>
                </a:solidFill>
              </a:rPr>
              <a:t>正类</a:t>
            </a:r>
            <a:r>
              <a:rPr lang="zh-CN" altLang="en-US" sz="2400" dirty="0"/>
              <a:t>的数目（</a:t>
            </a:r>
            <a:r>
              <a:rPr lang="en-US" altLang="zh-CN" sz="2400" b="1" dirty="0"/>
              <a:t>F</a:t>
            </a:r>
            <a:r>
              <a:rPr lang="en-US" altLang="zh-CN" sz="2400" dirty="0"/>
              <a:t>alse </a:t>
            </a:r>
            <a:r>
              <a:rPr lang="en-US" altLang="zh-CN" sz="2400" b="1" dirty="0"/>
              <a:t>P</a:t>
            </a:r>
            <a:r>
              <a:rPr lang="en-US" altLang="zh-CN" sz="2400" dirty="0"/>
              <a:t>ositive</a:t>
            </a:r>
            <a:r>
              <a:rPr lang="zh-CN" altLang="en-US" sz="2400" dirty="0"/>
              <a:t>）</a:t>
            </a:r>
            <a:endParaRPr lang="en-US" altLang="zh-CN" sz="2400" dirty="0"/>
          </a:p>
          <a:p>
            <a:pPr marL="1240200" lvl="3" indent="0">
              <a:buNone/>
            </a:pPr>
            <a:r>
              <a:rPr lang="en-US" altLang="zh-CN" sz="2400" dirty="0"/>
              <a:t>TN</a:t>
            </a:r>
            <a:r>
              <a:rPr lang="zh-CN" altLang="en-US" sz="2400" dirty="0"/>
              <a:t>：将</a:t>
            </a:r>
            <a:r>
              <a:rPr lang="zh-CN" altLang="en-US" sz="2400" dirty="0">
                <a:solidFill>
                  <a:srgbClr val="0070C0"/>
                </a:solidFill>
              </a:rPr>
              <a:t>负类</a:t>
            </a:r>
            <a:r>
              <a:rPr lang="zh-CN" altLang="en-US" sz="2400" dirty="0"/>
              <a:t>预测为</a:t>
            </a:r>
            <a:r>
              <a:rPr lang="zh-CN" altLang="en-US" sz="2400" dirty="0">
                <a:solidFill>
                  <a:srgbClr val="0070C0"/>
                </a:solidFill>
              </a:rPr>
              <a:t>负类</a:t>
            </a:r>
            <a:r>
              <a:rPr lang="zh-CN" altLang="en-US" sz="2400" dirty="0"/>
              <a:t>的数目（</a:t>
            </a:r>
            <a:r>
              <a:rPr lang="en-US" altLang="zh-CN" sz="2400" b="1" dirty="0"/>
              <a:t>T</a:t>
            </a:r>
            <a:r>
              <a:rPr lang="en-US" altLang="zh-CN" sz="2400" dirty="0"/>
              <a:t>rue </a:t>
            </a:r>
            <a:r>
              <a:rPr lang="en-US" altLang="zh-CN" sz="2400" b="1" dirty="0"/>
              <a:t>N</a:t>
            </a:r>
            <a:r>
              <a:rPr lang="en-US" altLang="zh-CN" sz="2400" dirty="0"/>
              <a:t>egative</a:t>
            </a:r>
            <a:r>
              <a:rPr lang="zh-CN" altLang="en-US" sz="2400" dirty="0"/>
              <a:t>）</a:t>
            </a:r>
            <a:endParaRPr lang="en-US" altLang="zh-CN" sz="2400" dirty="0"/>
          </a:p>
          <a:p>
            <a:pPr marL="1240200" lvl="3" indent="0">
              <a:buNone/>
            </a:pPr>
            <a:endParaRPr lang="en-US" altLang="zh-CN" sz="2400" dirty="0"/>
          </a:p>
        </p:txBody>
      </p:sp>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39</a:t>
            </a:fld>
            <a:endParaRPr lang="en-US" altLang="zh-CN" sz="1400">
              <a:ea typeface="ＭＳ Ｐゴシック" pitchFamily="34" charset="-128"/>
            </a:endParaRPr>
          </a:p>
        </p:txBody>
      </p:sp>
      <p:cxnSp>
        <p:nvCxnSpPr>
          <p:cNvPr id="3" name="直接连接符 2"/>
          <p:cNvCxnSpPr/>
          <p:nvPr/>
        </p:nvCxnSpPr>
        <p:spPr>
          <a:xfrm>
            <a:off x="1752600" y="5105400"/>
            <a:ext cx="67818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图片 3">
            <a:extLst>
              <a:ext uri="{FF2B5EF4-FFF2-40B4-BE49-F238E27FC236}">
                <a16:creationId xmlns:a16="http://schemas.microsoft.com/office/drawing/2014/main" id="{7F03ADA1-DBE4-4FE1-B4A3-241574CEAED1}"/>
              </a:ext>
            </a:extLst>
          </p:cNvPr>
          <p:cNvPicPr>
            <a:picLocks noChangeAspect="1"/>
          </p:cNvPicPr>
          <p:nvPr/>
        </p:nvPicPr>
        <p:blipFill>
          <a:blip r:embed="rId2"/>
          <a:stretch>
            <a:fillRect/>
          </a:stretch>
        </p:blipFill>
        <p:spPr>
          <a:xfrm>
            <a:off x="2667000" y="1944757"/>
            <a:ext cx="4238625" cy="876300"/>
          </a:xfrm>
          <a:prstGeom prst="rect">
            <a:avLst/>
          </a:prstGeom>
        </p:spPr>
      </p:pic>
    </p:spTree>
    <p:extLst>
      <p:ext uri="{BB962C8B-B14F-4D97-AF65-F5344CB8AC3E}">
        <p14:creationId xmlns:p14="http://schemas.microsoft.com/office/powerpoint/2010/main" val="2952235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p:cNvSpPr>
            <a:spLocks noGrp="1"/>
          </p:cNvSpPr>
          <p:nvPr>
            <p:ph idx="1"/>
          </p:nvPr>
        </p:nvSpPr>
        <p:spPr>
          <a:xfrm>
            <a:off x="304800" y="533401"/>
            <a:ext cx="11506200" cy="5592763"/>
          </a:xfrm>
        </p:spPr>
        <p:txBody>
          <a:bodyPr>
            <a:normAutofit/>
          </a:bodyPr>
          <a:lstStyle/>
          <a:p>
            <a:pPr hangingPunct="1"/>
            <a:r>
              <a:rPr lang="zh-CN" altLang="zh-CN" dirty="0"/>
              <a:t>课程</a:t>
            </a:r>
            <a:r>
              <a:rPr lang="zh-CN" altLang="en-US" dirty="0"/>
              <a:t>主要</a:t>
            </a:r>
            <a:r>
              <a:rPr lang="zh-CN" altLang="zh-CN" dirty="0"/>
              <a:t>教材</a:t>
            </a:r>
            <a:endParaRPr lang="zh-CN" altLang="zh-CN" sz="2400" dirty="0"/>
          </a:p>
        </p:txBody>
      </p:sp>
      <p:sp>
        <p:nvSpPr>
          <p:cNvPr id="2355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355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355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453CCB4-EDF2-4A25-A366-ED99DF55B093}" type="slidenum">
              <a:rPr lang="en-US" altLang="zh-CN" sz="1400">
                <a:ea typeface="ＭＳ Ｐゴシック" pitchFamily="34" charset="-128"/>
              </a:rPr>
              <a:pPr>
                <a:spcBef>
                  <a:spcPct val="0"/>
                </a:spcBef>
                <a:buClrTx/>
                <a:buFontTx/>
                <a:buNone/>
              </a:pPr>
              <a:t>4</a:t>
            </a:fld>
            <a:endParaRPr lang="en-US" altLang="zh-CN" sz="1400">
              <a:ea typeface="ＭＳ Ｐゴシック" pitchFamily="34" charset="-128"/>
            </a:endParaRPr>
          </a:p>
        </p:txBody>
      </p:sp>
      <p:pic>
        <p:nvPicPr>
          <p:cNvPr id="3076" name="Picture 4" descr="统计学习方法（第2版）【图片价格品牌评论】-京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600200"/>
            <a:ext cx="3181350" cy="31813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629400" y="4908346"/>
            <a:ext cx="4031873" cy="369332"/>
          </a:xfrm>
          <a:prstGeom prst="rect">
            <a:avLst/>
          </a:prstGeom>
        </p:spPr>
        <p:txBody>
          <a:bodyPr wrap="none">
            <a:spAutoFit/>
          </a:bodyPr>
          <a:lstStyle/>
          <a:p>
            <a:r>
              <a:rPr lang="en-US" altLang="zh-CN" b="1" kern="100" dirty="0">
                <a:ea typeface="宋体" panose="02010600030101010101" pitchFamily="2" charset="-122"/>
                <a:cs typeface="宋体" panose="02010600030101010101" pitchFamily="2" charset="-122"/>
              </a:rPr>
              <a:t>2</a:t>
            </a:r>
            <a:r>
              <a:rPr lang="zh-CN" altLang="en-US" b="1" kern="100" dirty="0">
                <a:ea typeface="宋体" panose="02010600030101010101" pitchFamily="2" charset="-122"/>
                <a:cs typeface="宋体" panose="02010600030101010101" pitchFamily="2" charset="-122"/>
              </a:rPr>
              <a:t>、</a:t>
            </a:r>
            <a:r>
              <a:rPr lang="zh-CN" altLang="zh-CN" b="1" kern="100" dirty="0">
                <a:ea typeface="宋体" panose="02010600030101010101" pitchFamily="2" charset="-122"/>
                <a:cs typeface="宋体" panose="02010600030101010101" pitchFamily="2" charset="-122"/>
              </a:rPr>
              <a:t>统计学习方法（第二版），李航著</a:t>
            </a:r>
            <a:endParaRPr lang="zh-CN" altLang="en-US" b="1" dirty="0"/>
          </a:p>
        </p:txBody>
      </p:sp>
      <p:pic>
        <p:nvPicPr>
          <p:cNvPr id="5" name="图片 4">
            <a:extLst>
              <a:ext uri="{FF2B5EF4-FFF2-40B4-BE49-F238E27FC236}">
                <a16:creationId xmlns:a16="http://schemas.microsoft.com/office/drawing/2014/main" id="{A7F7917D-1C7B-4B61-861D-4CCA89F8A438}"/>
              </a:ext>
            </a:extLst>
          </p:cNvPr>
          <p:cNvPicPr>
            <a:picLocks noChangeAspect="1"/>
          </p:cNvPicPr>
          <p:nvPr/>
        </p:nvPicPr>
        <p:blipFill>
          <a:blip r:embed="rId3"/>
          <a:stretch>
            <a:fillRect/>
          </a:stretch>
        </p:blipFill>
        <p:spPr>
          <a:xfrm>
            <a:off x="1066800" y="1600200"/>
            <a:ext cx="3548063" cy="3424238"/>
          </a:xfrm>
          <a:prstGeom prst="rect">
            <a:avLst/>
          </a:prstGeom>
        </p:spPr>
      </p:pic>
      <p:sp>
        <p:nvSpPr>
          <p:cNvPr id="12" name="矩形 11">
            <a:extLst>
              <a:ext uri="{FF2B5EF4-FFF2-40B4-BE49-F238E27FC236}">
                <a16:creationId xmlns:a16="http://schemas.microsoft.com/office/drawing/2014/main" id="{F76D681F-CB49-46CC-A547-6D3EA7DBE23C}"/>
              </a:ext>
            </a:extLst>
          </p:cNvPr>
          <p:cNvSpPr/>
          <p:nvPr/>
        </p:nvSpPr>
        <p:spPr>
          <a:xfrm>
            <a:off x="1590441" y="4905879"/>
            <a:ext cx="2637260" cy="369332"/>
          </a:xfrm>
          <a:prstGeom prst="rect">
            <a:avLst/>
          </a:prstGeom>
        </p:spPr>
        <p:txBody>
          <a:bodyPr wrap="none">
            <a:spAutoFit/>
          </a:bodyPr>
          <a:lstStyle/>
          <a:p>
            <a:r>
              <a:rPr lang="en-US" altLang="zh-CN" b="1" kern="100" dirty="0">
                <a:ea typeface="宋体" panose="02010600030101010101" pitchFamily="2" charset="-122"/>
                <a:cs typeface="宋体" panose="02010600030101010101" pitchFamily="2" charset="-122"/>
              </a:rPr>
              <a:t>1</a:t>
            </a:r>
            <a:r>
              <a:rPr lang="zh-CN" altLang="en-US" b="1" kern="100" dirty="0">
                <a:ea typeface="宋体" panose="02010600030101010101" pitchFamily="2" charset="-122"/>
                <a:cs typeface="宋体" panose="02010600030101010101" pitchFamily="2" charset="-122"/>
              </a:rPr>
              <a:t>、机器学习</a:t>
            </a:r>
            <a:r>
              <a:rPr lang="zh-CN" altLang="zh-CN" b="1" kern="100" dirty="0">
                <a:ea typeface="宋体" panose="02010600030101010101" pitchFamily="2" charset="-122"/>
                <a:cs typeface="宋体" panose="02010600030101010101" pitchFamily="2" charset="-122"/>
              </a:rPr>
              <a:t>，</a:t>
            </a:r>
            <a:r>
              <a:rPr lang="zh-CN" altLang="en-US" b="1" kern="100" dirty="0">
                <a:ea typeface="宋体" panose="02010600030101010101" pitchFamily="2" charset="-122"/>
                <a:cs typeface="宋体" panose="02010600030101010101" pitchFamily="2" charset="-122"/>
              </a:rPr>
              <a:t>周志华</a:t>
            </a:r>
            <a:r>
              <a:rPr lang="zh-CN" altLang="zh-CN" b="1" kern="100" dirty="0">
                <a:ea typeface="宋体" panose="02010600030101010101" pitchFamily="2" charset="-122"/>
                <a:cs typeface="宋体" panose="02010600030101010101" pitchFamily="2" charset="-122"/>
              </a:rPr>
              <a:t>著</a:t>
            </a:r>
            <a:endParaRPr lang="zh-CN" altLang="en-US" b="1" dirty="0"/>
          </a:p>
        </p:txBody>
      </p:sp>
    </p:spTree>
    <p:extLst>
      <p:ext uri="{BB962C8B-B14F-4D97-AF65-F5344CB8AC3E}">
        <p14:creationId xmlns:p14="http://schemas.microsoft.com/office/powerpoint/2010/main" val="146924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578" name="内容占位符 2"/>
              <p:cNvSpPr>
                <a:spLocks noGrp="1"/>
              </p:cNvSpPr>
              <p:nvPr>
                <p:ph idx="1"/>
              </p:nvPr>
            </p:nvSpPr>
            <p:spPr>
              <a:xfrm>
                <a:off x="812800" y="381001"/>
                <a:ext cx="11074400" cy="5745164"/>
              </a:xfrm>
            </p:spPr>
            <p:txBody>
              <a:bodyPr>
                <a:noAutofit/>
              </a:bodyPr>
              <a:lstStyle/>
              <a:p>
                <a:pPr marL="0" indent="-17100" hangingPunct="1">
                  <a:buNone/>
                </a:pPr>
                <a:endParaRPr lang="en-US" altLang="zh-CN" dirty="0"/>
              </a:p>
              <a:p>
                <a:pPr marL="0" indent="-17100" hangingPunct="1">
                  <a:buNone/>
                </a:pPr>
                <a:endParaRPr lang="en-US" altLang="zh-CN" dirty="0"/>
              </a:p>
              <a:p>
                <a:pPr marL="0" indent="-17100" hangingPunct="1">
                  <a:buNone/>
                </a:pPr>
                <a:endParaRPr lang="en-US" altLang="zh-CN" dirty="0"/>
              </a:p>
              <a:p>
                <a:pPr marL="0" indent="-17100" hangingPunct="1">
                  <a:buNone/>
                </a:pPr>
                <a:endParaRPr lang="en-US" altLang="zh-CN" dirty="0"/>
              </a:p>
              <a:p>
                <a:pPr marL="0" indent="-17100" hangingPunct="1">
                  <a:buNone/>
                </a:pPr>
                <a:endParaRPr lang="en-US" altLang="zh-CN" dirty="0"/>
              </a:p>
              <a:p>
                <a:pPr marL="0" indent="-17100" hangingPunct="1">
                  <a:buNone/>
                </a:pPr>
                <a:r>
                  <a:rPr lang="zh-CN" altLang="en-US" dirty="0"/>
                  <a:t>精确率</a:t>
                </a:r>
                <a:r>
                  <a:rPr lang="en-US" altLang="zh-CN" dirty="0"/>
                  <a:t>(precision)/</a:t>
                </a:r>
                <a:r>
                  <a:rPr lang="zh-CN" altLang="en-US" dirty="0"/>
                  <a:t>查准率：</a:t>
                </a:r>
                <a14:m>
                  <m:oMath xmlns:m="http://schemas.openxmlformats.org/officeDocument/2006/math">
                    <m:r>
                      <a:rPr lang="en-US" altLang="zh-CN" b="0" i="1" smtClean="0">
                        <a:latin typeface="Cambria Math" panose="02040503050406030204" pitchFamily="18" charset="0"/>
                      </a:rPr>
                      <m:t>𝑃</m:t>
                    </m:r>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𝑇𝑃</m:t>
                        </m:r>
                      </m:num>
                      <m:den>
                        <m:r>
                          <a:rPr lang="en-US" altLang="zh-CN" b="0" i="1" smtClean="0">
                            <a:latin typeface="Cambria Math" panose="02040503050406030204" pitchFamily="18" charset="0"/>
                          </a:rPr>
                          <m:t>𝑇</m:t>
                        </m:r>
                        <m:r>
                          <a:rPr lang="en-US" altLang="zh-CN" b="0" i="1" smtClean="0">
                            <a:solidFill>
                              <a:srgbClr val="FF0000"/>
                            </a:solidFill>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𝐹𝑃</m:t>
                        </m:r>
                      </m:den>
                    </m:f>
                  </m:oMath>
                </a14:m>
                <a:endParaRPr lang="en-US" altLang="zh-CN" sz="2800" dirty="0"/>
              </a:p>
              <a:p>
                <a:pPr marL="0" indent="-17100" hangingPunct="1">
                  <a:buNone/>
                </a:pPr>
                <a:r>
                  <a:rPr lang="zh-CN" altLang="en-US" dirty="0"/>
                  <a:t>召回率</a:t>
                </a:r>
                <a:r>
                  <a:rPr lang="en-US" altLang="zh-CN" dirty="0"/>
                  <a:t>(recall)/</a:t>
                </a:r>
                <a:r>
                  <a:rPr lang="zh-CN" altLang="en-US" dirty="0"/>
                  <a:t>查全率：      </a:t>
                </a:r>
                <a14:m>
                  <m:oMath xmlns:m="http://schemas.openxmlformats.org/officeDocument/2006/math">
                    <m:r>
                      <a:rPr lang="en-US" altLang="zh-CN" b="0" i="1" smtClean="0">
                        <a:latin typeface="Cambria Math" panose="02040503050406030204" pitchFamily="18" charset="0"/>
                      </a:rPr>
                      <m:t>𝑅</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𝑇𝑃</m:t>
                        </m:r>
                      </m:num>
                      <m:den>
                        <m:r>
                          <a:rPr lang="en-US" altLang="zh-CN" i="1">
                            <a:latin typeface="Cambria Math" panose="02040503050406030204" pitchFamily="18" charset="0"/>
                          </a:rPr>
                          <m:t>𝑇𝑃</m:t>
                        </m:r>
                        <m:r>
                          <a:rPr lang="en-US" altLang="zh-CN" i="1">
                            <a:latin typeface="Cambria Math" panose="02040503050406030204" pitchFamily="18" charset="0"/>
                          </a:rPr>
                          <m:t>+</m:t>
                        </m:r>
                        <m:r>
                          <a:rPr lang="en-US" altLang="zh-CN" i="1">
                            <a:latin typeface="Cambria Math" panose="02040503050406030204" pitchFamily="18" charset="0"/>
                          </a:rPr>
                          <m:t>𝐹𝑁</m:t>
                        </m:r>
                      </m:den>
                    </m:f>
                  </m:oMath>
                </a14:m>
                <a:r>
                  <a:rPr lang="zh-CN" altLang="en-US" dirty="0"/>
                  <a:t>     </a:t>
                </a:r>
                <a:endParaRPr lang="en-US" altLang="zh-CN" dirty="0"/>
              </a:p>
              <a:p>
                <a:pPr marL="0" indent="-17100" hangingPunct="1">
                  <a:buNone/>
                </a:pP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𝐹</m:t>
                        </m:r>
                      </m:e>
                      <m:sub>
                        <m:r>
                          <a:rPr lang="en-US" altLang="zh-CN" b="0" i="1" dirty="0" smtClean="0">
                            <a:latin typeface="Cambria Math" panose="02040503050406030204" pitchFamily="18" charset="0"/>
                          </a:rPr>
                          <m:t>1</m:t>
                        </m:r>
                      </m:sub>
                    </m:sSub>
                  </m:oMath>
                </a14:m>
                <a:r>
                  <a:rPr lang="zh-CN" altLang="en-US" dirty="0"/>
                  <a:t>值：</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2</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1</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a:latin typeface="Cambria Math" panose="02040503050406030204" pitchFamily="18" charset="0"/>
                          </a:rPr>
                          <m:t>𝑃</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𝑅</m:t>
                        </m:r>
                      </m:den>
                    </m:f>
                  </m:oMath>
                </a14:m>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𝑇𝑃</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𝑇𝑃</m:t>
                        </m:r>
                        <m:r>
                          <a:rPr lang="en-US" altLang="zh-CN" b="0" i="1" smtClean="0">
                            <a:latin typeface="Cambria Math" panose="02040503050406030204" pitchFamily="18" charset="0"/>
                          </a:rPr>
                          <m:t>+</m:t>
                        </m:r>
                        <m:r>
                          <a:rPr lang="en-US" altLang="zh-CN" b="0" i="1" smtClean="0">
                            <a:latin typeface="Cambria Math" panose="02040503050406030204" pitchFamily="18" charset="0"/>
                          </a:rPr>
                          <m:t>𝐹𝑃</m:t>
                        </m:r>
                        <m:r>
                          <a:rPr lang="en-US" altLang="zh-CN" b="0" i="1" smtClean="0">
                            <a:latin typeface="Cambria Math" panose="02040503050406030204" pitchFamily="18" charset="0"/>
                          </a:rPr>
                          <m:t>+</m:t>
                        </m:r>
                        <m:r>
                          <a:rPr lang="en-US" altLang="zh-CN" b="0" i="1" smtClean="0">
                            <a:latin typeface="Cambria Math" panose="02040503050406030204" pitchFamily="18" charset="0"/>
                          </a:rPr>
                          <m:t>𝐹𝑁</m:t>
                        </m:r>
                      </m:den>
                    </m:f>
                  </m:oMath>
                </a14:m>
                <a:endParaRPr lang="en-US" altLang="zh-CN" sz="2800" dirty="0"/>
              </a:p>
              <a:p>
                <a:pPr marL="0" indent="-17100" hangingPunct="1">
                  <a:buNone/>
                </a:pPr>
                <a:endParaRPr lang="en-US" altLang="zh-CN" sz="2800" dirty="0"/>
              </a:p>
            </p:txBody>
          </p:sp>
        </mc:Choice>
        <mc:Fallback xmlns="">
          <p:sp>
            <p:nvSpPr>
              <p:cNvPr id="24578" name="内容占位符 2"/>
              <p:cNvSpPr>
                <a:spLocks noGrp="1" noRot="1" noChangeAspect="1" noMove="1" noResize="1" noEditPoints="1" noAdjustHandles="1" noChangeArrowheads="1" noChangeShapeType="1" noTextEdit="1"/>
              </p:cNvSpPr>
              <p:nvPr>
                <p:ph idx="1"/>
              </p:nvPr>
            </p:nvSpPr>
            <p:spPr>
              <a:xfrm>
                <a:off x="812800" y="381001"/>
                <a:ext cx="11074400" cy="5745164"/>
              </a:xfrm>
              <a:blipFill>
                <a:blip r:embed="rId2"/>
                <a:stretch>
                  <a:fillRect l="-1376"/>
                </a:stretch>
              </a:blipFill>
            </p:spPr>
            <p:txBody>
              <a:bodyPr/>
              <a:lstStyle/>
              <a:p>
                <a:r>
                  <a:rPr lang="zh-CN" altLang="en-US">
                    <a:noFill/>
                  </a:rPr>
                  <a:t> </a:t>
                </a:r>
              </a:p>
            </p:txBody>
          </p:sp>
        </mc:Fallback>
      </mc:AlternateContent>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40</a:t>
            </a:fld>
            <a:endParaRPr lang="en-US" altLang="zh-CN" sz="1400">
              <a:ea typeface="ＭＳ Ｐゴシック" pitchFamily="34" charset="-128"/>
            </a:endParaRPr>
          </a:p>
        </p:txBody>
      </p:sp>
      <p:pic>
        <p:nvPicPr>
          <p:cNvPr id="2" name="图片 1">
            <a:extLst>
              <a:ext uri="{FF2B5EF4-FFF2-40B4-BE49-F238E27FC236}">
                <a16:creationId xmlns:a16="http://schemas.microsoft.com/office/drawing/2014/main" id="{D5448864-FF85-4C24-94C7-4920FE8C864A}"/>
              </a:ext>
            </a:extLst>
          </p:cNvPr>
          <p:cNvPicPr>
            <a:picLocks noChangeAspect="1"/>
          </p:cNvPicPr>
          <p:nvPr/>
        </p:nvPicPr>
        <p:blipFill>
          <a:blip r:embed="rId3"/>
          <a:stretch>
            <a:fillRect/>
          </a:stretch>
        </p:blipFill>
        <p:spPr>
          <a:xfrm>
            <a:off x="3099720" y="159962"/>
            <a:ext cx="5992559" cy="3001965"/>
          </a:xfrm>
          <a:prstGeom prst="rect">
            <a:avLst/>
          </a:prstGeom>
        </p:spPr>
      </p:pic>
    </p:spTree>
    <p:extLst>
      <p:ext uri="{BB962C8B-B14F-4D97-AF65-F5344CB8AC3E}">
        <p14:creationId xmlns:p14="http://schemas.microsoft.com/office/powerpoint/2010/main" val="694739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p:cNvSpPr>
            <a:spLocks noGrp="1"/>
          </p:cNvSpPr>
          <p:nvPr>
            <p:ph idx="1"/>
          </p:nvPr>
        </p:nvSpPr>
        <p:spPr>
          <a:xfrm>
            <a:off x="228600" y="457200"/>
            <a:ext cx="6248400" cy="5668964"/>
          </a:xfrm>
        </p:spPr>
        <p:txBody>
          <a:bodyPr>
            <a:noAutofit/>
          </a:bodyPr>
          <a:lstStyle/>
          <a:p>
            <a:pPr lvl="1" hangingPunct="1"/>
            <a:r>
              <a:rPr lang="zh-CN" altLang="en-US" sz="3200" dirty="0"/>
              <a:t>关系</a:t>
            </a:r>
            <a:endParaRPr lang="en-US" altLang="zh-CN" sz="3200" dirty="0"/>
          </a:p>
          <a:p>
            <a:pPr lvl="2" hangingPunct="1"/>
            <a:r>
              <a:rPr lang="zh-CN" altLang="en-US" sz="2800" dirty="0"/>
              <a:t>查准率和查全率是一对矛盾的度量</a:t>
            </a:r>
            <a:r>
              <a:rPr lang="en-US" altLang="zh-CN" sz="2800" dirty="0"/>
              <a:t>.</a:t>
            </a:r>
            <a:r>
              <a:rPr lang="zh-CN" altLang="en-US" sz="2800" dirty="0"/>
              <a:t>一般来说，查准率高时，查全率往往偏低</a:t>
            </a:r>
            <a:r>
              <a:rPr lang="en-US" altLang="zh-CN" sz="2800" dirty="0"/>
              <a:t>;</a:t>
            </a:r>
            <a:r>
              <a:rPr lang="zh-CN" altLang="en-US" sz="2800" dirty="0"/>
              <a:t>而查全率高时，查准率往往偏低</a:t>
            </a:r>
            <a:r>
              <a:rPr lang="en-US" altLang="zh-CN" sz="2800" dirty="0"/>
              <a:t>.</a:t>
            </a:r>
          </a:p>
          <a:p>
            <a:pPr lvl="2" hangingPunct="1"/>
            <a:r>
              <a:rPr lang="zh-CN" altLang="en-US" sz="2800" dirty="0"/>
              <a:t>查准率</a:t>
            </a:r>
            <a:r>
              <a:rPr lang="en-US" altLang="zh-CN" sz="2800" dirty="0"/>
              <a:t>-</a:t>
            </a:r>
            <a:r>
              <a:rPr lang="zh-CN" altLang="en-US" sz="2800" dirty="0"/>
              <a:t>查全率曲线，简称</a:t>
            </a:r>
            <a:r>
              <a:rPr lang="en-US" altLang="zh-CN" sz="2800" dirty="0"/>
              <a:t> P-R </a:t>
            </a:r>
            <a:r>
              <a:rPr lang="zh-CN" altLang="en-US" sz="2800" dirty="0"/>
              <a:t>曲线，直观地显示出学习器在样本总体上的查全率、查准率</a:t>
            </a:r>
            <a:endParaRPr lang="en-US" altLang="zh-CN" sz="2800" dirty="0"/>
          </a:p>
          <a:p>
            <a:pPr lvl="2" hangingPunct="1"/>
            <a:r>
              <a:rPr lang="zh-CN" altLang="en-US" sz="2800" dirty="0"/>
              <a:t>在进行比较时若一个学习器的</a:t>
            </a:r>
            <a:r>
              <a:rPr lang="en-US" altLang="zh-CN" sz="2800" dirty="0"/>
              <a:t>P-R </a:t>
            </a:r>
            <a:r>
              <a:rPr lang="zh-CN" altLang="en-US" sz="2800" dirty="0"/>
              <a:t>曲线被另一个学习器的曲线完全“包住”， 则可断言后者的性能优于前者</a:t>
            </a:r>
            <a:endParaRPr lang="en-US" altLang="zh-CN" sz="2800" dirty="0"/>
          </a:p>
        </p:txBody>
      </p:sp>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41</a:t>
            </a:fld>
            <a:endParaRPr lang="en-US" altLang="zh-CN" sz="1400">
              <a:ea typeface="ＭＳ Ｐゴシック" pitchFamily="34" charset="-128"/>
            </a:endParaRPr>
          </a:p>
        </p:txBody>
      </p:sp>
      <p:pic>
        <p:nvPicPr>
          <p:cNvPr id="2" name="图片 1">
            <a:extLst>
              <a:ext uri="{FF2B5EF4-FFF2-40B4-BE49-F238E27FC236}">
                <a16:creationId xmlns:a16="http://schemas.microsoft.com/office/drawing/2014/main" id="{6FA58431-72A4-4B5F-91C7-C1B687C6B01A}"/>
              </a:ext>
            </a:extLst>
          </p:cNvPr>
          <p:cNvPicPr>
            <a:picLocks noChangeAspect="1"/>
          </p:cNvPicPr>
          <p:nvPr/>
        </p:nvPicPr>
        <p:blipFill>
          <a:blip r:embed="rId2"/>
          <a:stretch>
            <a:fillRect/>
          </a:stretch>
        </p:blipFill>
        <p:spPr>
          <a:xfrm>
            <a:off x="6629400" y="1066800"/>
            <a:ext cx="5267325" cy="4848225"/>
          </a:xfrm>
          <a:prstGeom prst="rect">
            <a:avLst/>
          </a:prstGeom>
        </p:spPr>
      </p:pic>
    </p:spTree>
    <p:extLst>
      <p:ext uri="{BB962C8B-B14F-4D97-AF65-F5344CB8AC3E}">
        <p14:creationId xmlns:p14="http://schemas.microsoft.com/office/powerpoint/2010/main" val="2423462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578" name="内容占位符 2"/>
              <p:cNvSpPr>
                <a:spLocks noGrp="1"/>
              </p:cNvSpPr>
              <p:nvPr>
                <p:ph idx="1"/>
              </p:nvPr>
            </p:nvSpPr>
            <p:spPr>
              <a:xfrm>
                <a:off x="228600" y="1066800"/>
                <a:ext cx="6248400" cy="5059364"/>
              </a:xfrm>
            </p:spPr>
            <p:txBody>
              <a:bodyPr>
                <a:noAutofit/>
              </a:bodyPr>
              <a:lstStyle/>
              <a:p>
                <a:pPr lvl="1" hangingPunct="1"/>
                <a:r>
                  <a:rPr lang="zh-CN" altLang="en-US" sz="3200" dirty="0"/>
                  <a:t>如果两个学习器的</a:t>
                </a:r>
                <a:r>
                  <a:rPr lang="en-US" altLang="zh-CN" sz="3200" dirty="0"/>
                  <a:t>P-R </a:t>
                </a:r>
                <a:r>
                  <a:rPr lang="zh-CN" altLang="en-US" sz="3200" dirty="0"/>
                  <a:t>曲线发生了交叉，例如图中的</a:t>
                </a:r>
                <a:r>
                  <a:rPr lang="en-US" altLang="zh-CN" sz="3200" dirty="0"/>
                  <a:t>A</a:t>
                </a:r>
                <a:r>
                  <a:rPr lang="zh-CN" altLang="en-US" sz="3200" dirty="0"/>
                  <a:t>与</a:t>
                </a:r>
                <a:r>
                  <a:rPr lang="en-US" altLang="zh-CN" sz="3200" dirty="0"/>
                  <a:t>B </a:t>
                </a:r>
                <a:r>
                  <a:rPr lang="zh-CN" altLang="en-US" sz="3200" dirty="0"/>
                  <a:t>，则难以一般性地断言两者孰优孰劣</a:t>
                </a:r>
                <a:endParaRPr lang="en-US" altLang="zh-CN" sz="3200" dirty="0"/>
              </a:p>
              <a:p>
                <a:pPr lvl="2" hangingPunct="1"/>
                <a:r>
                  <a:rPr lang="zh-CN" altLang="en-US" sz="2800" dirty="0"/>
                  <a:t>在具体的查准率或查全率条件下进行比较</a:t>
                </a:r>
                <a:endParaRPr lang="en-US" altLang="zh-CN" dirty="0"/>
              </a:p>
              <a:p>
                <a:pPr lvl="1" hangingPunct="1"/>
                <a:r>
                  <a:rPr lang="zh-CN" altLang="en-US" sz="3200" dirty="0"/>
                  <a:t>若仍要全面比较二者，可以用</a:t>
                </a:r>
                <a14:m>
                  <m:oMath xmlns:m="http://schemas.openxmlformats.org/officeDocument/2006/math">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𝐹</m:t>
                        </m:r>
                      </m:e>
                      <m:sub>
                        <m:r>
                          <a:rPr lang="en-US" altLang="zh-CN" sz="3200" i="1" dirty="0">
                            <a:latin typeface="Cambria Math" panose="02040503050406030204" pitchFamily="18" charset="0"/>
                          </a:rPr>
                          <m:t>1</m:t>
                        </m:r>
                      </m:sub>
                    </m:sSub>
                  </m:oMath>
                </a14:m>
                <a:r>
                  <a:rPr lang="zh-CN" altLang="en-US" sz="3200" dirty="0"/>
                  <a:t>值进行比较</a:t>
                </a:r>
              </a:p>
            </p:txBody>
          </p:sp>
        </mc:Choice>
        <mc:Fallback xmlns="">
          <p:sp>
            <p:nvSpPr>
              <p:cNvPr id="24578" name="内容占位符 2"/>
              <p:cNvSpPr>
                <a:spLocks noGrp="1" noRot="1" noChangeAspect="1" noMove="1" noResize="1" noEditPoints="1" noAdjustHandles="1" noChangeArrowheads="1" noChangeShapeType="1" noTextEdit="1"/>
              </p:cNvSpPr>
              <p:nvPr>
                <p:ph idx="1"/>
              </p:nvPr>
            </p:nvSpPr>
            <p:spPr>
              <a:xfrm>
                <a:off x="228600" y="1066800"/>
                <a:ext cx="6248400" cy="5059364"/>
              </a:xfrm>
              <a:blipFill>
                <a:blip r:embed="rId2"/>
                <a:stretch>
                  <a:fillRect t="-1928" r="-5854"/>
                </a:stretch>
              </a:blipFill>
            </p:spPr>
            <p:txBody>
              <a:bodyPr/>
              <a:lstStyle/>
              <a:p>
                <a:r>
                  <a:rPr lang="zh-CN" altLang="en-US">
                    <a:noFill/>
                  </a:rPr>
                  <a:t> </a:t>
                </a:r>
              </a:p>
            </p:txBody>
          </p:sp>
        </mc:Fallback>
      </mc:AlternateContent>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42</a:t>
            </a:fld>
            <a:endParaRPr lang="en-US" altLang="zh-CN" sz="1400">
              <a:ea typeface="ＭＳ Ｐゴシック" pitchFamily="34" charset="-128"/>
            </a:endParaRPr>
          </a:p>
        </p:txBody>
      </p:sp>
      <p:pic>
        <p:nvPicPr>
          <p:cNvPr id="2" name="图片 1">
            <a:extLst>
              <a:ext uri="{FF2B5EF4-FFF2-40B4-BE49-F238E27FC236}">
                <a16:creationId xmlns:a16="http://schemas.microsoft.com/office/drawing/2014/main" id="{6FA58431-72A4-4B5F-91C7-C1B687C6B01A}"/>
              </a:ext>
            </a:extLst>
          </p:cNvPr>
          <p:cNvPicPr>
            <a:picLocks noChangeAspect="1"/>
          </p:cNvPicPr>
          <p:nvPr/>
        </p:nvPicPr>
        <p:blipFill>
          <a:blip r:embed="rId3"/>
          <a:stretch>
            <a:fillRect/>
          </a:stretch>
        </p:blipFill>
        <p:spPr>
          <a:xfrm>
            <a:off x="6629400" y="1066800"/>
            <a:ext cx="5267325" cy="4848225"/>
          </a:xfrm>
          <a:prstGeom prst="rect">
            <a:avLst/>
          </a:prstGeom>
        </p:spPr>
      </p:pic>
    </p:spTree>
    <p:extLst>
      <p:ext uri="{BB962C8B-B14F-4D97-AF65-F5344CB8AC3E}">
        <p14:creationId xmlns:p14="http://schemas.microsoft.com/office/powerpoint/2010/main" val="1330428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p:cNvSpPr>
            <a:spLocks noGrp="1"/>
          </p:cNvSpPr>
          <p:nvPr>
            <p:ph idx="1"/>
          </p:nvPr>
        </p:nvSpPr>
        <p:spPr>
          <a:xfrm>
            <a:off x="609600" y="457201"/>
            <a:ext cx="11201400" cy="5668964"/>
          </a:xfrm>
        </p:spPr>
        <p:txBody>
          <a:bodyPr>
            <a:normAutofit/>
          </a:bodyPr>
          <a:lstStyle/>
          <a:p>
            <a:r>
              <a:rPr lang="en-US" altLang="zh-CN" dirty="0"/>
              <a:t>ROC </a:t>
            </a:r>
            <a:r>
              <a:rPr lang="zh-CN" altLang="en-US" dirty="0"/>
              <a:t>与</a:t>
            </a:r>
            <a:r>
              <a:rPr lang="en-US" altLang="zh-CN" dirty="0"/>
              <a:t>AUC</a:t>
            </a:r>
          </a:p>
          <a:p>
            <a:pPr lvl="1"/>
            <a:r>
              <a:rPr lang="en-US" altLang="zh-CN" dirty="0"/>
              <a:t>ROC </a:t>
            </a:r>
            <a:r>
              <a:rPr lang="zh-CN" altLang="en-US" dirty="0"/>
              <a:t>（受试者工作特征，</a:t>
            </a:r>
            <a:r>
              <a:rPr lang="en-US" altLang="zh-CN" dirty="0"/>
              <a:t>Receiver Operating Characteristic </a:t>
            </a:r>
            <a:r>
              <a:rPr lang="zh-CN" altLang="en-US" dirty="0"/>
              <a:t>曲线纵轴是“真正例率”</a:t>
            </a:r>
            <a:r>
              <a:rPr lang="en-US" altLang="zh-CN" dirty="0"/>
              <a:t> (True Positive Rate</a:t>
            </a:r>
            <a:r>
              <a:rPr lang="zh-CN" altLang="en-US" dirty="0"/>
              <a:t>，简称</a:t>
            </a:r>
            <a:r>
              <a:rPr lang="en-US" altLang="zh-CN" dirty="0"/>
              <a:t>TPR) </a:t>
            </a:r>
            <a:r>
              <a:rPr lang="zh-CN" altLang="en-US" dirty="0"/>
              <a:t>，横轴是</a:t>
            </a:r>
            <a:r>
              <a:rPr lang="en-US" altLang="zh-CN" dirty="0"/>
              <a:t>"</a:t>
            </a:r>
            <a:r>
              <a:rPr lang="zh-CN" altLang="en-US" dirty="0"/>
              <a:t>假正例率</a:t>
            </a:r>
            <a:r>
              <a:rPr lang="en-US" altLang="zh-CN" dirty="0"/>
              <a:t>" (False Positive Rate</a:t>
            </a:r>
            <a:r>
              <a:rPr lang="zh-CN" altLang="en-US" dirty="0"/>
              <a:t>，简称</a:t>
            </a:r>
            <a:r>
              <a:rPr lang="en-US" altLang="zh-CN" dirty="0"/>
              <a:t>FPR)</a:t>
            </a:r>
          </a:p>
          <a:p>
            <a:pPr lvl="1"/>
            <a:endParaRPr lang="en-US" altLang="zh-CN" dirty="0"/>
          </a:p>
          <a:p>
            <a:pPr lvl="1"/>
            <a:endParaRPr lang="en-US" altLang="zh-CN" dirty="0"/>
          </a:p>
          <a:p>
            <a:pPr lvl="1"/>
            <a:endParaRPr lang="en-US" altLang="zh-CN" dirty="0"/>
          </a:p>
          <a:p>
            <a:pPr lvl="1"/>
            <a:endParaRPr lang="en-US" altLang="zh-CN" dirty="0"/>
          </a:p>
          <a:p>
            <a:pPr lvl="1"/>
            <a:r>
              <a:rPr lang="zh-CN" altLang="en-US" dirty="0"/>
              <a:t>若两个学习器的</a:t>
            </a:r>
            <a:r>
              <a:rPr lang="en-US" altLang="zh-CN" dirty="0"/>
              <a:t>ROC </a:t>
            </a:r>
            <a:r>
              <a:rPr lang="zh-CN" altLang="en-US" dirty="0"/>
              <a:t>曲线发生交叉，则难以一般性地断言两者孰优孰劣</a:t>
            </a:r>
            <a:r>
              <a:rPr lang="en-US" altLang="zh-CN" dirty="0"/>
              <a:t>. </a:t>
            </a:r>
            <a:r>
              <a:rPr lang="zh-CN" altLang="en-US" dirty="0"/>
              <a:t>此时如果一定要进行比较， 则较为合理的判据是比较</a:t>
            </a:r>
            <a:r>
              <a:rPr lang="en-US" altLang="zh-CN" dirty="0">
                <a:solidFill>
                  <a:srgbClr val="FF0000"/>
                </a:solidFill>
              </a:rPr>
              <a:t>ROC </a:t>
            </a:r>
            <a:r>
              <a:rPr lang="zh-CN" altLang="en-US" dirty="0">
                <a:solidFill>
                  <a:srgbClr val="FF0000"/>
                </a:solidFill>
              </a:rPr>
              <a:t>曲线下的面积</a:t>
            </a:r>
            <a:r>
              <a:rPr lang="zh-CN" altLang="en-US" dirty="0"/>
              <a:t>，即</a:t>
            </a:r>
            <a:r>
              <a:rPr lang="en-US" altLang="zh-CN" dirty="0"/>
              <a:t>AUC (Area Under ROC Curve) </a:t>
            </a:r>
            <a:r>
              <a:rPr lang="zh-CN" altLang="en-US" dirty="0"/>
              <a:t>，</a:t>
            </a:r>
            <a:endParaRPr lang="en-US" altLang="zh-CN" dirty="0"/>
          </a:p>
        </p:txBody>
      </p:sp>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43</a:t>
            </a:fld>
            <a:endParaRPr lang="en-US" altLang="zh-CN" sz="1400">
              <a:ea typeface="ＭＳ Ｐゴシック" pitchFamily="34" charset="-128"/>
            </a:endParaRPr>
          </a:p>
        </p:txBody>
      </p:sp>
      <p:pic>
        <p:nvPicPr>
          <p:cNvPr id="2" name="图片 1">
            <a:extLst>
              <a:ext uri="{FF2B5EF4-FFF2-40B4-BE49-F238E27FC236}">
                <a16:creationId xmlns:a16="http://schemas.microsoft.com/office/drawing/2014/main" id="{8B89F494-8C89-4FBB-AA32-17E4A1782E25}"/>
              </a:ext>
            </a:extLst>
          </p:cNvPr>
          <p:cNvPicPr>
            <a:picLocks noChangeAspect="1"/>
          </p:cNvPicPr>
          <p:nvPr/>
        </p:nvPicPr>
        <p:blipFill>
          <a:blip r:embed="rId2"/>
          <a:stretch>
            <a:fillRect/>
          </a:stretch>
        </p:blipFill>
        <p:spPr>
          <a:xfrm>
            <a:off x="4953000" y="2362200"/>
            <a:ext cx="2792670" cy="2133600"/>
          </a:xfrm>
          <a:prstGeom prst="rect">
            <a:avLst/>
          </a:prstGeom>
        </p:spPr>
      </p:pic>
    </p:spTree>
    <p:extLst>
      <p:ext uri="{BB962C8B-B14F-4D97-AF65-F5344CB8AC3E}">
        <p14:creationId xmlns:p14="http://schemas.microsoft.com/office/powerpoint/2010/main" val="999540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44</a:t>
            </a:fld>
            <a:endParaRPr lang="en-US" altLang="zh-CN" sz="1400">
              <a:ea typeface="ＭＳ Ｐゴシック" pitchFamily="34" charset="-128"/>
            </a:endParaRPr>
          </a:p>
        </p:txBody>
      </p:sp>
      <p:sp>
        <p:nvSpPr>
          <p:cNvPr id="4" name="内容占位符 3">
            <a:extLst>
              <a:ext uri="{FF2B5EF4-FFF2-40B4-BE49-F238E27FC236}">
                <a16:creationId xmlns:a16="http://schemas.microsoft.com/office/drawing/2014/main" id="{558927DB-9B6A-4DAD-9572-D2C95A08BC1B}"/>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7E444B38-A731-49F9-A5A3-BE838ABA6E19}"/>
              </a:ext>
            </a:extLst>
          </p:cNvPr>
          <p:cNvPicPr>
            <a:picLocks noChangeAspect="1"/>
          </p:cNvPicPr>
          <p:nvPr/>
        </p:nvPicPr>
        <p:blipFill>
          <a:blip r:embed="rId2"/>
          <a:stretch>
            <a:fillRect/>
          </a:stretch>
        </p:blipFill>
        <p:spPr>
          <a:xfrm>
            <a:off x="1066800" y="731836"/>
            <a:ext cx="9930718" cy="4718121"/>
          </a:xfrm>
          <a:prstGeom prst="rect">
            <a:avLst/>
          </a:prstGeom>
        </p:spPr>
      </p:pic>
    </p:spTree>
    <p:extLst>
      <p:ext uri="{BB962C8B-B14F-4D97-AF65-F5344CB8AC3E}">
        <p14:creationId xmlns:p14="http://schemas.microsoft.com/office/powerpoint/2010/main" val="895782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p:cNvSpPr>
            <a:spLocks noGrp="1"/>
          </p:cNvSpPr>
          <p:nvPr>
            <p:ph idx="1"/>
          </p:nvPr>
        </p:nvSpPr>
        <p:spPr>
          <a:xfrm>
            <a:off x="812800" y="609601"/>
            <a:ext cx="10769600" cy="5516564"/>
          </a:xfrm>
        </p:spPr>
        <p:txBody>
          <a:bodyPr>
            <a:normAutofit/>
          </a:bodyPr>
          <a:lstStyle/>
          <a:p>
            <a:pPr marL="0" indent="0" hangingPunct="1">
              <a:buNone/>
            </a:pPr>
            <a:r>
              <a:rPr lang="zh-CN" altLang="en-US" dirty="0"/>
              <a:t>（</a:t>
            </a:r>
            <a:r>
              <a:rPr lang="en-US" altLang="zh-CN" dirty="0"/>
              <a:t>2</a:t>
            </a:r>
            <a:r>
              <a:rPr lang="zh-CN" altLang="en-US" dirty="0"/>
              <a:t>）回归问题</a:t>
            </a:r>
            <a:r>
              <a:rPr lang="en-US" altLang="zh-CN" dirty="0"/>
              <a:t>(regression)</a:t>
            </a:r>
          </a:p>
          <a:p>
            <a:pPr hangingPunct="1"/>
            <a:r>
              <a:rPr lang="zh-CN" altLang="en-US" dirty="0"/>
              <a:t>用于预测输入变量</a:t>
            </a:r>
            <a:r>
              <a:rPr lang="en-US" altLang="zh-CN" dirty="0"/>
              <a:t>(</a:t>
            </a:r>
            <a:r>
              <a:rPr lang="zh-CN" altLang="en-US" dirty="0"/>
              <a:t>自变量</a:t>
            </a:r>
            <a:r>
              <a:rPr lang="en-US" altLang="zh-CN" dirty="0"/>
              <a:t>)</a:t>
            </a:r>
            <a:r>
              <a:rPr lang="zh-CN" altLang="en-US" dirty="0"/>
              <a:t>和输出变量</a:t>
            </a:r>
            <a:r>
              <a:rPr lang="en-US" altLang="zh-CN" dirty="0"/>
              <a:t>(</a:t>
            </a:r>
            <a:r>
              <a:rPr lang="zh-CN" altLang="en-US" dirty="0"/>
              <a:t>因变量</a:t>
            </a:r>
            <a:r>
              <a:rPr lang="en-US" altLang="zh-CN" dirty="0"/>
              <a:t>)</a:t>
            </a:r>
            <a:r>
              <a:rPr lang="zh-CN" altLang="en-US" dirty="0"/>
              <a:t>之间的关系，特别是当输入变量的值发生变化时，输出变量的值随之发生的变化</a:t>
            </a:r>
            <a:endParaRPr lang="en-US" altLang="zh-CN" dirty="0"/>
          </a:p>
          <a:p>
            <a:pPr hangingPunct="1"/>
            <a:r>
              <a:rPr lang="zh-CN" altLang="en-US" dirty="0"/>
              <a:t>回归模型是表示从输入变量到输出变量之间映射的函数</a:t>
            </a:r>
            <a:endParaRPr lang="en-US" altLang="zh-CN" dirty="0"/>
          </a:p>
          <a:p>
            <a:pPr hangingPunct="1"/>
            <a:r>
              <a:rPr lang="zh-CN" altLang="en-US" dirty="0"/>
              <a:t>回归问题的学习等价于函数拟合，选择一条函数曲线使其很好地拟合己知数据且很好地预测未知数据</a:t>
            </a:r>
            <a:endParaRPr lang="en-US" altLang="zh-CN" dirty="0"/>
          </a:p>
        </p:txBody>
      </p:sp>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45</a:t>
            </a:fld>
            <a:endParaRPr lang="en-US" altLang="zh-CN" sz="1400">
              <a:ea typeface="ＭＳ Ｐゴシック" pitchFamily="34" charset="-128"/>
            </a:endParaRPr>
          </a:p>
        </p:txBody>
      </p:sp>
    </p:spTree>
    <p:extLst>
      <p:ext uri="{BB962C8B-B14F-4D97-AF65-F5344CB8AC3E}">
        <p14:creationId xmlns:p14="http://schemas.microsoft.com/office/powerpoint/2010/main" val="36561544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46</a:t>
            </a:fld>
            <a:endParaRPr lang="en-US" altLang="zh-CN" sz="1400">
              <a:ea typeface="ＭＳ Ｐゴシック" pitchFamily="34" charset="-128"/>
            </a:endParaRPr>
          </a:p>
        </p:txBody>
      </p:sp>
      <p:sp>
        <p:nvSpPr>
          <p:cNvPr id="7" name="矩形 6"/>
          <p:cNvSpPr/>
          <p:nvPr/>
        </p:nvSpPr>
        <p:spPr>
          <a:xfrm>
            <a:off x="1828800" y="3605010"/>
            <a:ext cx="1415772" cy="461665"/>
          </a:xfrm>
          <a:prstGeom prst="rect">
            <a:avLst/>
          </a:prstGeom>
        </p:spPr>
        <p:txBody>
          <a:bodyPr wrap="none">
            <a:spAutoFit/>
          </a:bodyPr>
          <a:lstStyle/>
          <a:p>
            <a:r>
              <a:rPr lang="zh-CN" altLang="en-US" sz="2400" dirty="0"/>
              <a:t>训练数据</a:t>
            </a:r>
          </a:p>
        </p:txBody>
      </p:sp>
      <p:pic>
        <p:nvPicPr>
          <p:cNvPr id="8" name="图片 7"/>
          <p:cNvPicPr>
            <a:picLocks noChangeAspect="1"/>
          </p:cNvPicPr>
          <p:nvPr/>
        </p:nvPicPr>
        <p:blipFill>
          <a:blip r:embed="rId2"/>
          <a:stretch>
            <a:fillRect/>
          </a:stretch>
        </p:blipFill>
        <p:spPr>
          <a:xfrm>
            <a:off x="3567587" y="3695102"/>
            <a:ext cx="3763360" cy="302355"/>
          </a:xfrm>
          <a:prstGeom prst="rect">
            <a:avLst/>
          </a:prstGeom>
        </p:spPr>
      </p:pic>
      <p:sp>
        <p:nvSpPr>
          <p:cNvPr id="12" name="矩形 11"/>
          <p:cNvSpPr/>
          <p:nvPr/>
        </p:nvSpPr>
        <p:spPr>
          <a:xfrm>
            <a:off x="4802937" y="4132246"/>
            <a:ext cx="646331" cy="369332"/>
          </a:xfrm>
          <a:prstGeom prst="rect">
            <a:avLst/>
          </a:prstGeom>
        </p:spPr>
        <p:txBody>
          <a:bodyPr wrap="none">
            <a:spAutoFit/>
          </a:bodyPr>
          <a:lstStyle/>
          <a:p>
            <a:r>
              <a:rPr lang="zh-CN" altLang="en-US" dirty="0"/>
              <a:t>输入</a:t>
            </a:r>
          </a:p>
        </p:txBody>
      </p:sp>
      <p:sp>
        <p:nvSpPr>
          <p:cNvPr id="13" name="矩形 12"/>
          <p:cNvSpPr/>
          <p:nvPr/>
        </p:nvSpPr>
        <p:spPr>
          <a:xfrm>
            <a:off x="4802937" y="4709128"/>
            <a:ext cx="1800493" cy="369332"/>
          </a:xfrm>
          <a:prstGeom prst="rect">
            <a:avLst/>
          </a:prstGeom>
        </p:spPr>
        <p:txBody>
          <a:bodyPr wrap="none">
            <a:spAutoFit/>
          </a:bodyPr>
          <a:lstStyle/>
          <a:p>
            <a:r>
              <a:rPr lang="zh-CN" altLang="en-US" dirty="0"/>
              <a:t>相应输出（</a:t>
            </a:r>
            <a:r>
              <a:rPr lang="zh-CN" altLang="en-US" dirty="0">
                <a:solidFill>
                  <a:srgbClr val="FF0000"/>
                </a:solidFill>
              </a:rPr>
              <a:t>实数</a:t>
            </a:r>
            <a:r>
              <a:rPr lang="zh-CN" altLang="en-US" dirty="0"/>
              <a:t>）</a:t>
            </a:r>
          </a:p>
        </p:txBody>
      </p:sp>
      <p:sp>
        <p:nvSpPr>
          <p:cNvPr id="14" name="矩形 13"/>
          <p:cNvSpPr/>
          <p:nvPr/>
        </p:nvSpPr>
        <p:spPr>
          <a:xfrm>
            <a:off x="1828801" y="5287769"/>
            <a:ext cx="800219" cy="461665"/>
          </a:xfrm>
          <a:prstGeom prst="rect">
            <a:avLst/>
          </a:prstGeom>
        </p:spPr>
        <p:txBody>
          <a:bodyPr wrap="none">
            <a:spAutoFit/>
          </a:bodyPr>
          <a:lstStyle/>
          <a:p>
            <a:r>
              <a:rPr lang="zh-CN" altLang="en-US" sz="2400" dirty="0"/>
              <a:t>学习</a:t>
            </a:r>
          </a:p>
        </p:txBody>
      </p:sp>
      <p:sp>
        <p:nvSpPr>
          <p:cNvPr id="21" name="矩形 20"/>
          <p:cNvSpPr/>
          <p:nvPr/>
        </p:nvSpPr>
        <p:spPr>
          <a:xfrm>
            <a:off x="4649049" y="5925301"/>
            <a:ext cx="800219" cy="461665"/>
          </a:xfrm>
          <a:prstGeom prst="rect">
            <a:avLst/>
          </a:prstGeom>
        </p:spPr>
        <p:txBody>
          <a:bodyPr wrap="none">
            <a:spAutoFit/>
          </a:bodyPr>
          <a:lstStyle/>
          <a:p>
            <a:r>
              <a:rPr lang="zh-CN" altLang="en-US" sz="2400" dirty="0"/>
              <a:t>输出</a:t>
            </a:r>
          </a:p>
        </p:txBody>
      </p:sp>
      <p:sp>
        <p:nvSpPr>
          <p:cNvPr id="25" name="矩形 24"/>
          <p:cNvSpPr/>
          <p:nvPr/>
        </p:nvSpPr>
        <p:spPr>
          <a:xfrm>
            <a:off x="1828800" y="5902542"/>
            <a:ext cx="1415772" cy="461665"/>
          </a:xfrm>
          <a:prstGeom prst="rect">
            <a:avLst/>
          </a:prstGeom>
        </p:spPr>
        <p:txBody>
          <a:bodyPr wrap="none">
            <a:spAutoFit/>
          </a:bodyPr>
          <a:lstStyle/>
          <a:p>
            <a:r>
              <a:rPr lang="zh-CN" altLang="en-US" sz="2400" dirty="0"/>
              <a:t>对新输入</a:t>
            </a:r>
          </a:p>
        </p:txBody>
      </p:sp>
      <p:pic>
        <p:nvPicPr>
          <p:cNvPr id="2" name="图片 1"/>
          <p:cNvPicPr>
            <a:picLocks noChangeAspect="1"/>
          </p:cNvPicPr>
          <p:nvPr/>
        </p:nvPicPr>
        <p:blipFill>
          <a:blip r:embed="rId3"/>
          <a:stretch>
            <a:fillRect/>
          </a:stretch>
        </p:blipFill>
        <p:spPr>
          <a:xfrm>
            <a:off x="3244572" y="151012"/>
            <a:ext cx="6051828" cy="3326982"/>
          </a:xfrm>
          <a:prstGeom prst="rect">
            <a:avLst/>
          </a:prstGeom>
        </p:spPr>
      </p:pic>
      <p:pic>
        <p:nvPicPr>
          <p:cNvPr id="4" name="图片 3"/>
          <p:cNvPicPr>
            <a:picLocks noChangeAspect="1"/>
          </p:cNvPicPr>
          <p:nvPr/>
        </p:nvPicPr>
        <p:blipFill>
          <a:blip r:embed="rId4"/>
          <a:stretch>
            <a:fillRect/>
          </a:stretch>
        </p:blipFill>
        <p:spPr>
          <a:xfrm>
            <a:off x="3501910" y="4172359"/>
            <a:ext cx="975744" cy="289109"/>
          </a:xfrm>
          <a:prstGeom prst="rect">
            <a:avLst/>
          </a:prstGeom>
        </p:spPr>
      </p:pic>
      <p:pic>
        <p:nvPicPr>
          <p:cNvPr id="5" name="图片 4"/>
          <p:cNvPicPr>
            <a:picLocks noChangeAspect="1"/>
          </p:cNvPicPr>
          <p:nvPr/>
        </p:nvPicPr>
        <p:blipFill>
          <a:blip r:embed="rId5"/>
          <a:stretch>
            <a:fillRect/>
          </a:stretch>
        </p:blipFill>
        <p:spPr>
          <a:xfrm>
            <a:off x="3501910" y="4771846"/>
            <a:ext cx="804862" cy="306614"/>
          </a:xfrm>
          <a:prstGeom prst="rect">
            <a:avLst/>
          </a:prstGeom>
        </p:spPr>
      </p:pic>
      <p:pic>
        <p:nvPicPr>
          <p:cNvPr id="22" name="图片 21"/>
          <p:cNvPicPr>
            <a:picLocks noChangeAspect="1"/>
          </p:cNvPicPr>
          <p:nvPr/>
        </p:nvPicPr>
        <p:blipFill>
          <a:blip r:embed="rId6"/>
          <a:stretch>
            <a:fillRect/>
          </a:stretch>
        </p:blipFill>
        <p:spPr>
          <a:xfrm>
            <a:off x="3493925" y="5305962"/>
            <a:ext cx="1362075" cy="375745"/>
          </a:xfrm>
          <a:prstGeom prst="rect">
            <a:avLst/>
          </a:prstGeom>
        </p:spPr>
      </p:pic>
      <p:pic>
        <p:nvPicPr>
          <p:cNvPr id="23" name="图片 22"/>
          <p:cNvPicPr>
            <a:picLocks noChangeAspect="1"/>
          </p:cNvPicPr>
          <p:nvPr/>
        </p:nvPicPr>
        <p:blipFill>
          <a:blip r:embed="rId7"/>
          <a:stretch>
            <a:fillRect/>
          </a:stretch>
        </p:blipFill>
        <p:spPr>
          <a:xfrm>
            <a:off x="3244572" y="5980650"/>
            <a:ext cx="857250" cy="352425"/>
          </a:xfrm>
          <a:prstGeom prst="rect">
            <a:avLst/>
          </a:prstGeom>
        </p:spPr>
      </p:pic>
      <p:pic>
        <p:nvPicPr>
          <p:cNvPr id="24" name="图片 23"/>
          <p:cNvPicPr>
            <a:picLocks noChangeAspect="1"/>
          </p:cNvPicPr>
          <p:nvPr/>
        </p:nvPicPr>
        <p:blipFill>
          <a:blip r:embed="rId8"/>
          <a:stretch>
            <a:fillRect/>
          </a:stretch>
        </p:blipFill>
        <p:spPr>
          <a:xfrm>
            <a:off x="5461644" y="5982500"/>
            <a:ext cx="809625" cy="342900"/>
          </a:xfrm>
          <a:prstGeom prst="rect">
            <a:avLst/>
          </a:prstGeom>
        </p:spPr>
      </p:pic>
      <p:sp>
        <p:nvSpPr>
          <p:cNvPr id="26" name="矩形 25"/>
          <p:cNvSpPr/>
          <p:nvPr/>
        </p:nvSpPr>
        <p:spPr>
          <a:xfrm>
            <a:off x="7010401" y="5863736"/>
            <a:ext cx="2800767" cy="461665"/>
          </a:xfrm>
          <a:prstGeom prst="rect">
            <a:avLst/>
          </a:prstGeom>
        </p:spPr>
        <p:txBody>
          <a:bodyPr wrap="none">
            <a:spAutoFit/>
          </a:bodyPr>
          <a:lstStyle/>
          <a:p>
            <a:r>
              <a:rPr lang="zh-CN" altLang="en-US" sz="2400" dirty="0"/>
              <a:t>评价指标：平方误差</a:t>
            </a:r>
            <a:endParaRPr lang="en-US" altLang="zh-CN" sz="2400" dirty="0"/>
          </a:p>
        </p:txBody>
      </p:sp>
    </p:spTree>
    <p:extLst>
      <p:ext uri="{BB962C8B-B14F-4D97-AF65-F5344CB8AC3E}">
        <p14:creationId xmlns:p14="http://schemas.microsoft.com/office/powerpoint/2010/main" val="35926442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p:cNvSpPr>
            <a:spLocks noGrp="1"/>
          </p:cNvSpPr>
          <p:nvPr>
            <p:ph idx="1"/>
          </p:nvPr>
        </p:nvSpPr>
        <p:spPr>
          <a:xfrm>
            <a:off x="609600" y="685801"/>
            <a:ext cx="10972800" cy="5440363"/>
          </a:xfrm>
        </p:spPr>
        <p:txBody>
          <a:bodyPr>
            <a:normAutofit/>
          </a:bodyPr>
          <a:lstStyle/>
          <a:p>
            <a:pPr marL="0" indent="0" hangingPunct="1">
              <a:buNone/>
            </a:pPr>
            <a:r>
              <a:rPr lang="zh-CN" altLang="en-US" dirty="0"/>
              <a:t>（</a:t>
            </a:r>
            <a:r>
              <a:rPr lang="en-US" altLang="zh-CN" dirty="0"/>
              <a:t>3</a:t>
            </a:r>
            <a:r>
              <a:rPr lang="zh-CN" altLang="en-US" dirty="0"/>
              <a:t>）标注问题</a:t>
            </a:r>
            <a:r>
              <a:rPr lang="en-US" altLang="zh-CN" dirty="0"/>
              <a:t>(tagging)</a:t>
            </a:r>
          </a:p>
          <a:p>
            <a:pPr hangingPunct="1"/>
            <a:r>
              <a:rPr lang="zh-CN" altLang="en-US" dirty="0"/>
              <a:t>标注问题是分类问题的一个推广，又是更复杂的结构预测</a:t>
            </a:r>
            <a:r>
              <a:rPr lang="en-US" altLang="zh-CN" dirty="0"/>
              <a:t>(structure prediction) </a:t>
            </a:r>
            <a:r>
              <a:rPr lang="zh-CN" altLang="en-US" dirty="0"/>
              <a:t>问题的简单形式。</a:t>
            </a:r>
            <a:endParaRPr lang="en-US" altLang="zh-CN" dirty="0"/>
          </a:p>
          <a:p>
            <a:pPr hangingPunct="1"/>
            <a:r>
              <a:rPr lang="zh-CN" altLang="en-US" dirty="0"/>
              <a:t>标注问题的输入是一个</a:t>
            </a:r>
            <a:r>
              <a:rPr lang="zh-CN" altLang="en-US" dirty="0">
                <a:solidFill>
                  <a:srgbClr val="FF0000"/>
                </a:solidFill>
              </a:rPr>
              <a:t>观测序列</a:t>
            </a:r>
            <a:r>
              <a:rPr lang="zh-CN" altLang="en-US" dirty="0"/>
              <a:t>，输出是一个</a:t>
            </a:r>
            <a:r>
              <a:rPr lang="zh-CN" altLang="en-US" dirty="0">
                <a:solidFill>
                  <a:srgbClr val="FF0000"/>
                </a:solidFill>
              </a:rPr>
              <a:t>标记序列或状态序列</a:t>
            </a:r>
            <a:endParaRPr lang="en-US" altLang="zh-CN" dirty="0">
              <a:solidFill>
                <a:srgbClr val="FF0000"/>
              </a:solidFill>
            </a:endParaRPr>
          </a:p>
          <a:p>
            <a:pPr lvl="1" hangingPunct="1"/>
            <a:r>
              <a:rPr lang="zh-CN" altLang="en-US" dirty="0"/>
              <a:t>标注问题的目标在于学习一个模型，使它能够对观测序列给出标记序列作为预测</a:t>
            </a:r>
            <a:endParaRPr lang="en-US" altLang="zh-CN" dirty="0"/>
          </a:p>
          <a:p>
            <a:pPr lvl="1" hangingPunct="1"/>
            <a:r>
              <a:rPr lang="zh-CN" altLang="en-US" dirty="0"/>
              <a:t>注意，可能的标记个数是有限的，但其组合所成的标记序列的个数是依序列长度呈指数级增长的</a:t>
            </a:r>
            <a:endParaRPr lang="en-US" altLang="zh-CN" dirty="0"/>
          </a:p>
        </p:txBody>
      </p:sp>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47</a:t>
            </a:fld>
            <a:endParaRPr lang="en-US" altLang="zh-CN" sz="1400">
              <a:ea typeface="ＭＳ Ｐゴシック" pitchFamily="34" charset="-128"/>
            </a:endParaRPr>
          </a:p>
        </p:txBody>
      </p:sp>
    </p:spTree>
    <p:extLst>
      <p:ext uri="{BB962C8B-B14F-4D97-AF65-F5344CB8AC3E}">
        <p14:creationId xmlns:p14="http://schemas.microsoft.com/office/powerpoint/2010/main" val="858310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48</a:t>
            </a:fld>
            <a:endParaRPr lang="en-US" altLang="zh-CN" sz="1400">
              <a:ea typeface="ＭＳ Ｐゴシック" pitchFamily="34" charset="-128"/>
            </a:endParaRPr>
          </a:p>
        </p:txBody>
      </p:sp>
      <p:pic>
        <p:nvPicPr>
          <p:cNvPr id="6" name="图片 5"/>
          <p:cNvPicPr>
            <a:picLocks noChangeAspect="1"/>
          </p:cNvPicPr>
          <p:nvPr/>
        </p:nvPicPr>
        <p:blipFill>
          <a:blip r:embed="rId2"/>
          <a:stretch>
            <a:fillRect/>
          </a:stretch>
        </p:blipFill>
        <p:spPr>
          <a:xfrm>
            <a:off x="1272854" y="177797"/>
            <a:ext cx="4953000" cy="2977741"/>
          </a:xfrm>
          <a:prstGeom prst="rect">
            <a:avLst/>
          </a:prstGeom>
        </p:spPr>
      </p:pic>
      <p:sp>
        <p:nvSpPr>
          <p:cNvPr id="7" name="矩形 6"/>
          <p:cNvSpPr/>
          <p:nvPr/>
        </p:nvSpPr>
        <p:spPr>
          <a:xfrm>
            <a:off x="6582251" y="182484"/>
            <a:ext cx="1415772" cy="461665"/>
          </a:xfrm>
          <a:prstGeom prst="rect">
            <a:avLst/>
          </a:prstGeom>
        </p:spPr>
        <p:txBody>
          <a:bodyPr wrap="none">
            <a:spAutoFit/>
          </a:bodyPr>
          <a:lstStyle/>
          <a:p>
            <a:r>
              <a:rPr lang="zh-CN" altLang="en-US" sz="2400" dirty="0"/>
              <a:t>训练数据</a:t>
            </a:r>
          </a:p>
        </p:txBody>
      </p:sp>
      <p:pic>
        <p:nvPicPr>
          <p:cNvPr id="8" name="图片 7"/>
          <p:cNvPicPr>
            <a:picLocks noChangeAspect="1"/>
          </p:cNvPicPr>
          <p:nvPr/>
        </p:nvPicPr>
        <p:blipFill>
          <a:blip r:embed="rId3"/>
          <a:stretch>
            <a:fillRect/>
          </a:stretch>
        </p:blipFill>
        <p:spPr>
          <a:xfrm>
            <a:off x="6705600" y="749956"/>
            <a:ext cx="3763360" cy="302355"/>
          </a:xfrm>
          <a:prstGeom prst="rect">
            <a:avLst/>
          </a:prstGeom>
        </p:spPr>
      </p:pic>
      <p:pic>
        <p:nvPicPr>
          <p:cNvPr id="9" name="图片 8"/>
          <p:cNvPicPr>
            <a:picLocks noChangeAspect="1"/>
          </p:cNvPicPr>
          <p:nvPr/>
        </p:nvPicPr>
        <p:blipFill>
          <a:blip r:embed="rId4"/>
          <a:stretch>
            <a:fillRect/>
          </a:stretch>
        </p:blipFill>
        <p:spPr>
          <a:xfrm>
            <a:off x="6569826" y="1128669"/>
            <a:ext cx="2330155" cy="323793"/>
          </a:xfrm>
          <a:prstGeom prst="rect">
            <a:avLst/>
          </a:prstGeom>
        </p:spPr>
      </p:pic>
      <p:pic>
        <p:nvPicPr>
          <p:cNvPr id="10" name="图片 9"/>
          <p:cNvPicPr>
            <a:picLocks noChangeAspect="1"/>
          </p:cNvPicPr>
          <p:nvPr/>
        </p:nvPicPr>
        <p:blipFill>
          <a:blip r:embed="rId5"/>
          <a:stretch>
            <a:fillRect/>
          </a:stretch>
        </p:blipFill>
        <p:spPr>
          <a:xfrm>
            <a:off x="6594996" y="1592700"/>
            <a:ext cx="1821694" cy="332930"/>
          </a:xfrm>
          <a:prstGeom prst="rect">
            <a:avLst/>
          </a:prstGeom>
        </p:spPr>
      </p:pic>
      <p:pic>
        <p:nvPicPr>
          <p:cNvPr id="11" name="图片 10"/>
          <p:cNvPicPr>
            <a:picLocks noChangeAspect="1"/>
          </p:cNvPicPr>
          <p:nvPr/>
        </p:nvPicPr>
        <p:blipFill>
          <a:blip r:embed="rId6"/>
          <a:stretch>
            <a:fillRect/>
          </a:stretch>
        </p:blipFill>
        <p:spPr>
          <a:xfrm>
            <a:off x="8442647" y="1590996"/>
            <a:ext cx="618620" cy="336338"/>
          </a:xfrm>
          <a:prstGeom prst="rect">
            <a:avLst/>
          </a:prstGeom>
        </p:spPr>
      </p:pic>
      <p:sp>
        <p:nvSpPr>
          <p:cNvPr id="12" name="矩形 11"/>
          <p:cNvSpPr/>
          <p:nvPr/>
        </p:nvSpPr>
        <p:spPr>
          <a:xfrm>
            <a:off x="9060933" y="1128668"/>
            <a:ext cx="1569660" cy="369332"/>
          </a:xfrm>
          <a:prstGeom prst="rect">
            <a:avLst/>
          </a:prstGeom>
        </p:spPr>
        <p:txBody>
          <a:bodyPr wrap="none">
            <a:spAutoFit/>
          </a:bodyPr>
          <a:lstStyle/>
          <a:p>
            <a:r>
              <a:rPr lang="zh-CN" altLang="en-US" dirty="0"/>
              <a:t>输入</a:t>
            </a:r>
            <a:r>
              <a:rPr lang="zh-CN" altLang="en-US" dirty="0">
                <a:solidFill>
                  <a:srgbClr val="FF0000"/>
                </a:solidFill>
              </a:rPr>
              <a:t>观测序列</a:t>
            </a:r>
          </a:p>
        </p:txBody>
      </p:sp>
      <p:sp>
        <p:nvSpPr>
          <p:cNvPr id="13" name="矩形 12"/>
          <p:cNvSpPr/>
          <p:nvPr/>
        </p:nvSpPr>
        <p:spPr>
          <a:xfrm>
            <a:off x="9067800" y="1623175"/>
            <a:ext cx="1569660" cy="369332"/>
          </a:xfrm>
          <a:prstGeom prst="rect">
            <a:avLst/>
          </a:prstGeom>
        </p:spPr>
        <p:txBody>
          <a:bodyPr wrap="none">
            <a:spAutoFit/>
          </a:bodyPr>
          <a:lstStyle/>
          <a:p>
            <a:r>
              <a:rPr lang="zh-CN" altLang="en-US" dirty="0"/>
              <a:t>输出</a:t>
            </a:r>
            <a:r>
              <a:rPr lang="zh-CN" altLang="en-US" dirty="0">
                <a:solidFill>
                  <a:srgbClr val="FF0000"/>
                </a:solidFill>
              </a:rPr>
              <a:t>标记序列</a:t>
            </a:r>
          </a:p>
        </p:txBody>
      </p:sp>
      <p:sp>
        <p:nvSpPr>
          <p:cNvPr id="14" name="矩形 13"/>
          <p:cNvSpPr/>
          <p:nvPr/>
        </p:nvSpPr>
        <p:spPr>
          <a:xfrm>
            <a:off x="6569826" y="2010464"/>
            <a:ext cx="800219" cy="461665"/>
          </a:xfrm>
          <a:prstGeom prst="rect">
            <a:avLst/>
          </a:prstGeom>
        </p:spPr>
        <p:txBody>
          <a:bodyPr wrap="none">
            <a:spAutoFit/>
          </a:bodyPr>
          <a:lstStyle/>
          <a:p>
            <a:r>
              <a:rPr lang="zh-CN" altLang="en-US" sz="2400" dirty="0"/>
              <a:t>学习</a:t>
            </a:r>
          </a:p>
        </p:txBody>
      </p:sp>
      <p:pic>
        <p:nvPicPr>
          <p:cNvPr id="15" name="图片 14"/>
          <p:cNvPicPr>
            <a:picLocks noChangeAspect="1"/>
          </p:cNvPicPr>
          <p:nvPr/>
        </p:nvPicPr>
        <p:blipFill>
          <a:blip r:embed="rId7"/>
          <a:stretch>
            <a:fillRect/>
          </a:stretch>
        </p:blipFill>
        <p:spPr>
          <a:xfrm>
            <a:off x="6594996" y="2492489"/>
            <a:ext cx="4147542" cy="336766"/>
          </a:xfrm>
          <a:prstGeom prst="rect">
            <a:avLst/>
          </a:prstGeom>
        </p:spPr>
      </p:pic>
      <p:pic>
        <p:nvPicPr>
          <p:cNvPr id="16" name="图片 15"/>
          <p:cNvPicPr>
            <a:picLocks noChangeAspect="1"/>
          </p:cNvPicPr>
          <p:nvPr/>
        </p:nvPicPr>
        <p:blipFill>
          <a:blip r:embed="rId8"/>
          <a:stretch>
            <a:fillRect/>
          </a:stretch>
        </p:blipFill>
        <p:spPr>
          <a:xfrm>
            <a:off x="3653320" y="3389602"/>
            <a:ext cx="4752286" cy="556978"/>
          </a:xfrm>
          <a:prstGeom prst="rect">
            <a:avLst/>
          </a:prstGeom>
        </p:spPr>
      </p:pic>
      <p:sp>
        <p:nvSpPr>
          <p:cNvPr id="21" name="矩形 20"/>
          <p:cNvSpPr/>
          <p:nvPr/>
        </p:nvSpPr>
        <p:spPr>
          <a:xfrm>
            <a:off x="1573304" y="4231753"/>
            <a:ext cx="800219" cy="461665"/>
          </a:xfrm>
          <a:prstGeom prst="rect">
            <a:avLst/>
          </a:prstGeom>
        </p:spPr>
        <p:txBody>
          <a:bodyPr wrap="none">
            <a:spAutoFit/>
          </a:bodyPr>
          <a:lstStyle/>
          <a:p>
            <a:r>
              <a:rPr lang="zh-CN" altLang="en-US" sz="2400" dirty="0"/>
              <a:t>输出</a:t>
            </a:r>
          </a:p>
        </p:txBody>
      </p:sp>
      <p:pic>
        <p:nvPicPr>
          <p:cNvPr id="17" name="图片 16"/>
          <p:cNvPicPr>
            <a:picLocks noChangeAspect="1"/>
          </p:cNvPicPr>
          <p:nvPr/>
        </p:nvPicPr>
        <p:blipFill>
          <a:blip r:embed="rId9"/>
          <a:stretch>
            <a:fillRect/>
          </a:stretch>
        </p:blipFill>
        <p:spPr>
          <a:xfrm>
            <a:off x="2373522" y="4297866"/>
            <a:ext cx="3738508" cy="398144"/>
          </a:xfrm>
          <a:prstGeom prst="rect">
            <a:avLst/>
          </a:prstGeom>
        </p:spPr>
      </p:pic>
      <p:pic>
        <p:nvPicPr>
          <p:cNvPr id="18" name="图片 17"/>
          <p:cNvPicPr>
            <a:picLocks noChangeAspect="1"/>
          </p:cNvPicPr>
          <p:nvPr/>
        </p:nvPicPr>
        <p:blipFill>
          <a:blip r:embed="rId10"/>
          <a:stretch>
            <a:fillRect/>
          </a:stretch>
        </p:blipFill>
        <p:spPr>
          <a:xfrm>
            <a:off x="6112030" y="4303706"/>
            <a:ext cx="2160058" cy="386464"/>
          </a:xfrm>
          <a:prstGeom prst="rect">
            <a:avLst/>
          </a:prstGeom>
        </p:spPr>
      </p:pic>
      <p:sp>
        <p:nvSpPr>
          <p:cNvPr id="19" name="矩形 18"/>
          <p:cNvSpPr/>
          <p:nvPr/>
        </p:nvSpPr>
        <p:spPr>
          <a:xfrm>
            <a:off x="1573304" y="4916291"/>
            <a:ext cx="2339102" cy="461665"/>
          </a:xfrm>
          <a:prstGeom prst="rect">
            <a:avLst/>
          </a:prstGeom>
        </p:spPr>
        <p:txBody>
          <a:bodyPr wrap="none">
            <a:spAutoFit/>
          </a:bodyPr>
          <a:lstStyle/>
          <a:p>
            <a:r>
              <a:rPr lang="zh-CN" altLang="en-US" sz="2400" dirty="0"/>
              <a:t>最大的标记序列</a:t>
            </a:r>
          </a:p>
        </p:txBody>
      </p:sp>
      <p:sp>
        <p:nvSpPr>
          <p:cNvPr id="25" name="矩形 24"/>
          <p:cNvSpPr/>
          <p:nvPr/>
        </p:nvSpPr>
        <p:spPr>
          <a:xfrm>
            <a:off x="1560835" y="3459142"/>
            <a:ext cx="2109873" cy="461665"/>
          </a:xfrm>
          <a:prstGeom prst="rect">
            <a:avLst/>
          </a:prstGeom>
        </p:spPr>
        <p:txBody>
          <a:bodyPr wrap="none">
            <a:spAutoFit/>
          </a:bodyPr>
          <a:lstStyle/>
          <a:p>
            <a:r>
              <a:rPr lang="zh-CN" altLang="en-US" sz="2400" dirty="0"/>
              <a:t>对新观测序列</a:t>
            </a:r>
          </a:p>
        </p:txBody>
      </p:sp>
      <p:pic>
        <p:nvPicPr>
          <p:cNvPr id="20" name="图片 19"/>
          <p:cNvPicPr>
            <a:picLocks noChangeAspect="1"/>
          </p:cNvPicPr>
          <p:nvPr/>
        </p:nvPicPr>
        <p:blipFill>
          <a:blip r:embed="rId11"/>
          <a:stretch>
            <a:fillRect/>
          </a:stretch>
        </p:blipFill>
        <p:spPr>
          <a:xfrm>
            <a:off x="2278516" y="5439471"/>
            <a:ext cx="5105400" cy="514350"/>
          </a:xfrm>
          <a:prstGeom prst="rect">
            <a:avLst/>
          </a:prstGeom>
        </p:spPr>
      </p:pic>
    </p:spTree>
    <p:extLst>
      <p:ext uri="{BB962C8B-B14F-4D97-AF65-F5344CB8AC3E}">
        <p14:creationId xmlns:p14="http://schemas.microsoft.com/office/powerpoint/2010/main" val="2966629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p:cNvSpPr>
            <a:spLocks noGrp="1"/>
          </p:cNvSpPr>
          <p:nvPr>
            <p:ph idx="1"/>
          </p:nvPr>
        </p:nvSpPr>
        <p:spPr>
          <a:xfrm>
            <a:off x="812800" y="685800"/>
            <a:ext cx="10769600" cy="5181600"/>
          </a:xfrm>
        </p:spPr>
        <p:txBody>
          <a:bodyPr>
            <a:normAutofit/>
          </a:bodyPr>
          <a:lstStyle/>
          <a:p>
            <a:pPr marL="0" indent="0" hangingPunct="1">
              <a:buNone/>
            </a:pPr>
            <a:r>
              <a:rPr lang="en-US" altLang="zh-CN" dirty="0"/>
              <a:t>3</a:t>
            </a:r>
            <a:r>
              <a:rPr lang="zh-CN" altLang="en-US" dirty="0"/>
              <a:t>、无监督学习（</a:t>
            </a:r>
            <a:r>
              <a:rPr lang="en-US" altLang="zh-CN" dirty="0"/>
              <a:t>Unsupervised learning</a:t>
            </a:r>
            <a:r>
              <a:rPr lang="zh-CN" altLang="en-US" dirty="0"/>
              <a:t>）</a:t>
            </a:r>
            <a:endParaRPr lang="en-US" altLang="zh-CN" dirty="0"/>
          </a:p>
          <a:p>
            <a:pPr hangingPunct="1"/>
            <a:r>
              <a:rPr lang="zh-CN" altLang="en-US" dirty="0"/>
              <a:t>无监督学习是指从</a:t>
            </a:r>
            <a:r>
              <a:rPr lang="zh-CN" altLang="en-US" dirty="0">
                <a:solidFill>
                  <a:srgbClr val="FF0000"/>
                </a:solidFill>
              </a:rPr>
              <a:t>无标注数据</a:t>
            </a:r>
            <a:r>
              <a:rPr lang="zh-CN" altLang="en-US" dirty="0"/>
              <a:t>中学习预测模型的机器学习问题</a:t>
            </a:r>
            <a:endParaRPr lang="en-US" altLang="zh-CN" dirty="0"/>
          </a:p>
          <a:p>
            <a:pPr lvl="1" hangingPunct="1"/>
            <a:r>
              <a:rPr lang="zh-CN" altLang="en-US" dirty="0"/>
              <a:t>预测模型表示</a:t>
            </a:r>
            <a:r>
              <a:rPr lang="zh-CN" altLang="en-US" dirty="0">
                <a:solidFill>
                  <a:srgbClr val="FF0000"/>
                </a:solidFill>
              </a:rPr>
              <a:t>数据的类别</a:t>
            </a:r>
            <a:r>
              <a:rPr lang="zh-CN" altLang="en-US" dirty="0"/>
              <a:t>、</a:t>
            </a:r>
            <a:r>
              <a:rPr lang="zh-CN" altLang="en-US" dirty="0">
                <a:solidFill>
                  <a:srgbClr val="FF0000"/>
                </a:solidFill>
              </a:rPr>
              <a:t>转换</a:t>
            </a:r>
            <a:r>
              <a:rPr lang="zh-CN" altLang="en-US" dirty="0"/>
              <a:t>或</a:t>
            </a:r>
            <a:r>
              <a:rPr lang="zh-CN" altLang="en-US" dirty="0">
                <a:solidFill>
                  <a:srgbClr val="FF0000"/>
                </a:solidFill>
              </a:rPr>
              <a:t>概率</a:t>
            </a:r>
            <a:endParaRPr lang="en-US" altLang="zh-CN" dirty="0">
              <a:solidFill>
                <a:srgbClr val="FF0000"/>
              </a:solidFill>
            </a:endParaRPr>
          </a:p>
          <a:p>
            <a:pPr lvl="1" hangingPunct="1"/>
            <a:r>
              <a:rPr lang="zh-CN" altLang="en-US" dirty="0"/>
              <a:t>无监督学习的本质是</a:t>
            </a:r>
            <a:r>
              <a:rPr lang="zh-CN" altLang="en-US" dirty="0">
                <a:solidFill>
                  <a:srgbClr val="FF0000"/>
                </a:solidFill>
              </a:rPr>
              <a:t>学习数据中的统计规律或潜在结构</a:t>
            </a:r>
          </a:p>
          <a:p>
            <a:pPr lvl="1" hangingPunct="1"/>
            <a:r>
              <a:rPr lang="zh-CN" altLang="en-US" dirty="0"/>
              <a:t>输入空间与输出空间可以是有限元素集合，也可以是欧氏空间，每个输入是一个实例，由特征向量表示；每一个输出是对输入的分析结果，例如输入的类别、转换或概率表示</a:t>
            </a:r>
            <a:endParaRPr lang="en-US" altLang="zh-CN" dirty="0"/>
          </a:p>
          <a:p>
            <a:pPr lvl="1" hangingPunct="1"/>
            <a:r>
              <a:rPr lang="zh-CN" altLang="en-US" dirty="0"/>
              <a:t>模型可以实现对数据的</a:t>
            </a:r>
            <a:r>
              <a:rPr lang="zh-CN" altLang="en-US" dirty="0">
                <a:solidFill>
                  <a:srgbClr val="FF0000"/>
                </a:solidFill>
              </a:rPr>
              <a:t>聚类</a:t>
            </a:r>
            <a:r>
              <a:rPr lang="zh-CN" altLang="en-US" dirty="0"/>
              <a:t>、</a:t>
            </a:r>
            <a:r>
              <a:rPr lang="zh-CN" altLang="en-US" dirty="0">
                <a:solidFill>
                  <a:srgbClr val="FF0000"/>
                </a:solidFill>
              </a:rPr>
              <a:t>降维</a:t>
            </a:r>
            <a:r>
              <a:rPr lang="zh-CN" altLang="en-US" dirty="0"/>
              <a:t>或</a:t>
            </a:r>
            <a:r>
              <a:rPr lang="zh-CN" altLang="en-US" dirty="0">
                <a:solidFill>
                  <a:srgbClr val="FF0000"/>
                </a:solidFill>
              </a:rPr>
              <a:t>概率估计</a:t>
            </a:r>
            <a:endParaRPr lang="en-US" altLang="zh-CN" dirty="0">
              <a:solidFill>
                <a:srgbClr val="FF0000"/>
              </a:solidFill>
            </a:endParaRPr>
          </a:p>
        </p:txBody>
      </p:sp>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49</a:t>
            </a:fld>
            <a:endParaRPr lang="en-US" altLang="zh-CN" sz="1400">
              <a:ea typeface="ＭＳ Ｐゴシック" pitchFamily="34" charset="-128"/>
            </a:endParaRPr>
          </a:p>
        </p:txBody>
      </p:sp>
    </p:spTree>
    <p:extLst>
      <p:ext uri="{BB962C8B-B14F-4D97-AF65-F5344CB8AC3E}">
        <p14:creationId xmlns:p14="http://schemas.microsoft.com/office/powerpoint/2010/main" val="1568326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p:cNvSpPr>
            <a:spLocks noGrp="1"/>
          </p:cNvSpPr>
          <p:nvPr>
            <p:ph idx="1"/>
          </p:nvPr>
        </p:nvSpPr>
        <p:spPr>
          <a:xfrm>
            <a:off x="304800" y="533401"/>
            <a:ext cx="11506200" cy="5592763"/>
          </a:xfrm>
        </p:spPr>
        <p:txBody>
          <a:bodyPr>
            <a:normAutofit/>
          </a:bodyPr>
          <a:lstStyle/>
          <a:p>
            <a:pPr hangingPunct="1"/>
            <a:r>
              <a:rPr lang="zh-CN" altLang="zh-CN" dirty="0"/>
              <a:t>课程参考资料</a:t>
            </a:r>
            <a:endParaRPr lang="zh-CN" altLang="zh-CN" sz="2400" dirty="0"/>
          </a:p>
        </p:txBody>
      </p:sp>
      <p:sp>
        <p:nvSpPr>
          <p:cNvPr id="2355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355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355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453CCB4-EDF2-4A25-A366-ED99DF55B093}" type="slidenum">
              <a:rPr lang="en-US" altLang="zh-CN" sz="1400">
                <a:ea typeface="ＭＳ Ｐゴシック" pitchFamily="34" charset="-128"/>
              </a:rPr>
              <a:pPr>
                <a:spcBef>
                  <a:spcPct val="0"/>
                </a:spcBef>
                <a:buClrTx/>
                <a:buFontTx/>
                <a:buNone/>
              </a:pPr>
              <a:t>5</a:t>
            </a:fld>
            <a:endParaRPr lang="en-US" altLang="zh-CN" sz="1400">
              <a:ea typeface="ＭＳ Ｐゴシック" pitchFamily="34" charset="-128"/>
            </a:endParaRPr>
          </a:p>
        </p:txBody>
      </p:sp>
      <p:pic>
        <p:nvPicPr>
          <p:cNvPr id="3078" name="Picture 6" descr="https://images-na.ssl-images-amazon.com/images/I/61ECBlvkBCL._SX36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1198447"/>
            <a:ext cx="2281228" cy="307657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93761" y="4324389"/>
            <a:ext cx="4600940" cy="369332"/>
          </a:xfrm>
          <a:prstGeom prst="rect">
            <a:avLst/>
          </a:prstGeom>
        </p:spPr>
        <p:txBody>
          <a:bodyPr wrap="none">
            <a:spAutoFit/>
          </a:bodyPr>
          <a:lstStyle/>
          <a:p>
            <a:r>
              <a:rPr lang="zh-CN" altLang="en-US" b="1" kern="100" dirty="0">
                <a:ea typeface="宋体" panose="02010600030101010101" pitchFamily="2" charset="-122"/>
                <a:cs typeface="宋体" panose="02010600030101010101" pitchFamily="2" charset="-122"/>
              </a:rPr>
              <a:t>机器学习公式详解</a:t>
            </a:r>
            <a:r>
              <a:rPr lang="zh-CN" altLang="zh-CN" b="1" kern="100" dirty="0">
                <a:ea typeface="宋体" panose="02010600030101010101" pitchFamily="2" charset="-122"/>
                <a:cs typeface="宋体" panose="02010600030101010101" pitchFamily="2" charset="-122"/>
              </a:rPr>
              <a:t>（第二版），</a:t>
            </a:r>
            <a:r>
              <a:rPr lang="zh-CN" altLang="en-US" b="1" kern="100" dirty="0">
                <a:ea typeface="宋体" panose="02010600030101010101" pitchFamily="2" charset="-122"/>
                <a:cs typeface="宋体" panose="02010600030101010101" pitchFamily="2" charset="-122"/>
              </a:rPr>
              <a:t>谢文睿等</a:t>
            </a:r>
            <a:r>
              <a:rPr lang="zh-CN" altLang="zh-CN" b="1" kern="100" dirty="0">
                <a:ea typeface="宋体" panose="02010600030101010101" pitchFamily="2" charset="-122"/>
                <a:cs typeface="宋体" panose="02010600030101010101" pitchFamily="2" charset="-122"/>
              </a:rPr>
              <a:t>著</a:t>
            </a:r>
            <a:endParaRPr lang="zh-CN" altLang="en-US" b="1" dirty="0"/>
          </a:p>
        </p:txBody>
      </p:sp>
      <p:sp>
        <p:nvSpPr>
          <p:cNvPr id="4" name="矩形 3"/>
          <p:cNvSpPr/>
          <p:nvPr/>
        </p:nvSpPr>
        <p:spPr>
          <a:xfrm>
            <a:off x="6177722" y="4306284"/>
            <a:ext cx="5181600" cy="646331"/>
          </a:xfrm>
          <a:prstGeom prst="rect">
            <a:avLst/>
          </a:prstGeom>
        </p:spPr>
        <p:txBody>
          <a:bodyPr wrap="square">
            <a:spAutoFit/>
          </a:bodyPr>
          <a:lstStyle/>
          <a:p>
            <a:r>
              <a:rPr lang="en-US" altLang="zh-CN" dirty="0"/>
              <a:t>Pattern Recognition and Machine Learning</a:t>
            </a:r>
            <a:r>
              <a:rPr lang="zh-CN" altLang="en-US" dirty="0"/>
              <a:t>，</a:t>
            </a:r>
            <a:r>
              <a:rPr lang="en-US" altLang="zh-CN" dirty="0"/>
              <a:t>Christopher M. Bishop</a:t>
            </a:r>
            <a:endParaRPr lang="zh-CN" altLang="en-US" dirty="0"/>
          </a:p>
        </p:txBody>
      </p:sp>
      <p:sp>
        <p:nvSpPr>
          <p:cNvPr id="6" name="矩形 5">
            <a:extLst>
              <a:ext uri="{FF2B5EF4-FFF2-40B4-BE49-F238E27FC236}">
                <a16:creationId xmlns:a16="http://schemas.microsoft.com/office/drawing/2014/main" id="{51EBCC39-4AE6-4B81-A32C-EA40209F7435}"/>
              </a:ext>
            </a:extLst>
          </p:cNvPr>
          <p:cNvSpPr/>
          <p:nvPr/>
        </p:nvSpPr>
        <p:spPr>
          <a:xfrm>
            <a:off x="693760" y="4983876"/>
            <a:ext cx="8069239" cy="1200329"/>
          </a:xfrm>
          <a:prstGeom prst="rect">
            <a:avLst/>
          </a:prstGeom>
        </p:spPr>
        <p:txBody>
          <a:bodyPr wrap="square">
            <a:spAutoFit/>
          </a:bodyPr>
          <a:lstStyle/>
          <a:p>
            <a:r>
              <a:rPr lang="zh-Hans" altLang="en-US" dirty="0">
                <a:latin typeface="黑体" panose="02010609060101010101" pitchFamily="49" charset="-122"/>
                <a:ea typeface="黑体" panose="02010609060101010101" pitchFamily="49" charset="-122"/>
              </a:rPr>
              <a:t>公开课</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 altLang="zh-CN" dirty="0">
                <a:latin typeface="黑体" panose="02010609060101010101" pitchFamily="49" charset="-122"/>
                <a:ea typeface="黑体" panose="02010609060101010101" pitchFamily="49" charset="-122"/>
              </a:rPr>
              <a:t>Andrew Ng</a:t>
            </a:r>
            <a:r>
              <a:rPr lang="en-US" altLang="zh-Hans" dirty="0">
                <a:latin typeface="黑体" panose="02010609060101010101" pitchFamily="49" charset="-122"/>
                <a:ea typeface="黑体" panose="02010609060101010101" pitchFamily="49" charset="-122"/>
              </a:rPr>
              <a:t>,</a:t>
            </a:r>
            <a:r>
              <a:rPr lang="zh-Hans" altLang="en-US" dirty="0">
                <a:latin typeface="黑体" panose="02010609060101010101" pitchFamily="49" charset="-122"/>
                <a:ea typeface="黑体" panose="02010609060101010101" pitchFamily="49" charset="-122"/>
              </a:rPr>
              <a:t> </a:t>
            </a:r>
            <a:r>
              <a:rPr lang="en-US" altLang="zh-Hans" dirty="0">
                <a:latin typeface="黑体" panose="02010609060101010101" pitchFamily="49" charset="-122"/>
                <a:ea typeface="黑体" panose="02010609060101010101" pitchFamily="49" charset="-122"/>
              </a:rPr>
              <a:t>CS231n</a:t>
            </a:r>
            <a:r>
              <a:rPr lang="zh-Hans" altLang="en-US" dirty="0">
                <a:latin typeface="黑体" panose="02010609060101010101" pitchFamily="49" charset="-122"/>
                <a:ea typeface="黑体" panose="02010609060101010101" pitchFamily="49" charset="-122"/>
              </a:rPr>
              <a:t> </a:t>
            </a:r>
            <a:r>
              <a:rPr lang="en-US" altLang="zh-Hans" dirty="0">
                <a:latin typeface="黑体" panose="02010609060101010101" pitchFamily="49" charset="-122"/>
                <a:ea typeface="黑体" panose="02010609060101010101" pitchFamily="49" charset="-122"/>
              </a:rPr>
              <a:t>(computer</a:t>
            </a:r>
            <a:r>
              <a:rPr lang="zh-Hans" altLang="en-US" dirty="0">
                <a:latin typeface="黑体" panose="02010609060101010101" pitchFamily="49" charset="-122"/>
                <a:ea typeface="黑体" panose="02010609060101010101" pitchFamily="49" charset="-122"/>
              </a:rPr>
              <a:t> </a:t>
            </a:r>
            <a:r>
              <a:rPr lang="en-US" altLang="zh-Hans" dirty="0">
                <a:latin typeface="黑体" panose="02010609060101010101" pitchFamily="49" charset="-122"/>
                <a:ea typeface="黑体" panose="02010609060101010101" pitchFamily="49" charset="-122"/>
              </a:rPr>
              <a:t>vision),</a:t>
            </a:r>
            <a:r>
              <a:rPr lang="zh-Hans" altLang="en-US" dirty="0">
                <a:latin typeface="黑体" panose="02010609060101010101" pitchFamily="49" charset="-122"/>
                <a:ea typeface="黑体" panose="02010609060101010101" pitchFamily="49" charset="-122"/>
              </a:rPr>
              <a:t> </a:t>
            </a:r>
            <a:r>
              <a:rPr lang="en-US" altLang="zh-Hans" dirty="0">
                <a:latin typeface="黑体" panose="02010609060101010101" pitchFamily="49" charset="-122"/>
                <a:ea typeface="黑体" panose="02010609060101010101" pitchFamily="49" charset="-122"/>
              </a:rPr>
              <a:t>CS224n</a:t>
            </a:r>
            <a:r>
              <a:rPr lang="zh-Hans" altLang="en-US" dirty="0">
                <a:latin typeface="黑体" panose="02010609060101010101" pitchFamily="49" charset="-122"/>
                <a:ea typeface="黑体" panose="02010609060101010101" pitchFamily="49" charset="-122"/>
              </a:rPr>
              <a:t> </a:t>
            </a:r>
            <a:r>
              <a:rPr lang="en-US" altLang="zh-Hans" dirty="0">
                <a:latin typeface="黑体" panose="02010609060101010101" pitchFamily="49" charset="-122"/>
                <a:ea typeface="黑体" panose="02010609060101010101" pitchFamily="49" charset="-122"/>
              </a:rPr>
              <a:t>(NLP),</a:t>
            </a:r>
            <a:r>
              <a:rPr lang="zh-Hans" altLang="en-US" dirty="0">
                <a:latin typeface="黑体" panose="02010609060101010101" pitchFamily="49" charset="-122"/>
                <a:ea typeface="黑体" panose="02010609060101010101" pitchFamily="49" charset="-122"/>
              </a:rPr>
              <a:t> </a:t>
            </a:r>
            <a:r>
              <a:rPr lang="en-US" altLang="zh-Hans" dirty="0">
                <a:latin typeface="黑体" panose="02010609060101010101" pitchFamily="49" charset="-122"/>
                <a:ea typeface="黑体" panose="02010609060101010101" pitchFamily="49" charset="-122"/>
              </a:rPr>
              <a:t>CS234</a:t>
            </a:r>
            <a:r>
              <a:rPr lang="zh-Hans" altLang="en-US" dirty="0">
                <a:latin typeface="黑体" panose="02010609060101010101" pitchFamily="49" charset="-122"/>
                <a:ea typeface="黑体" panose="02010609060101010101" pitchFamily="49" charset="-122"/>
              </a:rPr>
              <a:t> </a:t>
            </a:r>
            <a:r>
              <a:rPr lang="en-US" altLang="zh-Hans" dirty="0">
                <a:latin typeface="黑体" panose="02010609060101010101" pitchFamily="49" charset="-122"/>
                <a:ea typeface="黑体" panose="02010609060101010101" pitchFamily="49" charset="-122"/>
              </a:rPr>
              <a:t>(RL)</a:t>
            </a: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台大林轩田、李宏毅</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Hans" dirty="0" err="1">
                <a:latin typeface="黑体" panose="02010609060101010101" pitchFamily="49" charset="-122"/>
                <a:ea typeface="黑体" panose="02010609060101010101" pitchFamily="49" charset="-122"/>
              </a:rPr>
              <a:t>youtube</a:t>
            </a:r>
            <a:r>
              <a:rPr lang="en-US" altLang="zh-Hans" dirty="0">
                <a:latin typeface="黑体" panose="02010609060101010101" pitchFamily="49" charset="-122"/>
                <a:ea typeface="黑体" panose="02010609060101010101" pitchFamily="49" charset="-122"/>
              </a:rPr>
              <a:t>,</a:t>
            </a:r>
            <a:r>
              <a:rPr lang="zh-Hans" altLang="en-US" dirty="0">
                <a:latin typeface="黑体" panose="02010609060101010101" pitchFamily="49" charset="-122"/>
                <a:ea typeface="黑体" panose="02010609060101010101" pitchFamily="49" charset="-122"/>
              </a:rPr>
              <a:t> </a:t>
            </a:r>
            <a:r>
              <a:rPr lang="en-US" altLang="zh-Hans" dirty="0" err="1">
                <a:latin typeface="黑体" panose="02010609060101010101" pitchFamily="49" charset="-122"/>
                <a:ea typeface="黑体" panose="02010609060101010101" pitchFamily="49" charset="-122"/>
              </a:rPr>
              <a:t>youku</a:t>
            </a:r>
            <a:r>
              <a:rPr lang="en-US" altLang="zh-Hans" dirty="0">
                <a:latin typeface="黑体" panose="02010609060101010101" pitchFamily="49" charset="-122"/>
                <a:ea typeface="黑体" panose="02010609060101010101" pitchFamily="49" charset="-122"/>
              </a:rPr>
              <a:t>,</a:t>
            </a:r>
            <a:r>
              <a:rPr lang="zh-Hans" altLang="en-US" dirty="0">
                <a:latin typeface="黑体" panose="02010609060101010101" pitchFamily="49" charset="-122"/>
                <a:ea typeface="黑体" panose="02010609060101010101" pitchFamily="49" charset="-122"/>
              </a:rPr>
              <a:t> </a:t>
            </a:r>
            <a:r>
              <a:rPr lang="en-US" altLang="zh-Hans" dirty="0" err="1">
                <a:latin typeface="黑体" panose="02010609060101010101" pitchFamily="49" charset="-122"/>
                <a:ea typeface="黑体" panose="02010609060101010101" pitchFamily="49" charset="-122"/>
              </a:rPr>
              <a:t>bilibili</a:t>
            </a:r>
            <a:r>
              <a:rPr lang="en-US" altLang="zh-Han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E20117F6-F7F3-4D36-91EE-F037105ECC3D}"/>
              </a:ext>
            </a:extLst>
          </p:cNvPr>
          <p:cNvPicPr>
            <a:picLocks noChangeAspect="1"/>
          </p:cNvPicPr>
          <p:nvPr/>
        </p:nvPicPr>
        <p:blipFill>
          <a:blip r:embed="rId3"/>
          <a:stretch>
            <a:fillRect/>
          </a:stretch>
        </p:blipFill>
        <p:spPr>
          <a:xfrm>
            <a:off x="1552239" y="1070905"/>
            <a:ext cx="3072172" cy="3240562"/>
          </a:xfrm>
          <a:prstGeom prst="rect">
            <a:avLst/>
          </a:prstGeom>
        </p:spPr>
      </p:pic>
    </p:spTree>
    <p:extLst>
      <p:ext uri="{BB962C8B-B14F-4D97-AF65-F5344CB8AC3E}">
        <p14:creationId xmlns:p14="http://schemas.microsoft.com/office/powerpoint/2010/main" val="28084736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578" name="内容占位符 2"/>
              <p:cNvSpPr>
                <a:spLocks noGrp="1"/>
              </p:cNvSpPr>
              <p:nvPr>
                <p:ph idx="1"/>
              </p:nvPr>
            </p:nvSpPr>
            <p:spPr>
              <a:xfrm>
                <a:off x="812800" y="685800"/>
                <a:ext cx="10769600" cy="5181600"/>
              </a:xfrm>
            </p:spPr>
            <p:txBody>
              <a:bodyPr>
                <a:normAutofit/>
              </a:bodyPr>
              <a:lstStyle/>
              <a:p>
                <a:pPr hangingPunct="1"/>
                <a:r>
                  <a:rPr lang="zh-CN" altLang="en-US" dirty="0"/>
                  <a:t>假设</a:t>
                </a:r>
                <a14:m>
                  <m:oMath xmlns:m="http://schemas.openxmlformats.org/officeDocument/2006/math">
                    <m:r>
                      <a:rPr lang="en-US" altLang="zh-CN" i="1" dirty="0" smtClean="0">
                        <a:latin typeface="Cambria Math" panose="02040503050406030204" pitchFamily="18" charset="0"/>
                      </a:rPr>
                      <m:t>𝑋</m:t>
                    </m:r>
                  </m:oMath>
                </a14:m>
                <a:r>
                  <a:rPr lang="zh-CN" altLang="en-US" dirty="0"/>
                  <a:t>是输入空间，</a:t>
                </a:r>
                <a14:m>
                  <m:oMath xmlns:m="http://schemas.openxmlformats.org/officeDocument/2006/math">
                    <m:r>
                      <a:rPr lang="en-US" altLang="zh-CN" i="1" dirty="0" smtClean="0">
                        <a:latin typeface="Cambria Math" panose="02040503050406030204" pitchFamily="18" charset="0"/>
                      </a:rPr>
                      <m:t>𝑍</m:t>
                    </m:r>
                  </m:oMath>
                </a14:m>
                <a:r>
                  <a:rPr lang="zh-CN" altLang="en-US" dirty="0"/>
                  <a:t>是隐式结构空间。要学习的模型可以表示为</a:t>
                </a:r>
                <a:endParaRPr lang="en-US" altLang="zh-CN" dirty="0"/>
              </a:p>
              <a:p>
                <a:pPr lvl="1" hangingPunct="1"/>
                <a:r>
                  <a:rPr lang="zh-CN" altLang="en-US" dirty="0"/>
                  <a:t>函数 </a:t>
                </a:r>
                <a14:m>
                  <m:oMath xmlns:m="http://schemas.openxmlformats.org/officeDocument/2006/math">
                    <m:r>
                      <a:rPr lang="en-US" altLang="zh-CN" i="1" dirty="0" smtClean="0">
                        <a:latin typeface="Cambria Math" panose="02040503050406030204" pitchFamily="18" charset="0"/>
                      </a:rPr>
                      <m:t>𝑧</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𝑔</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endParaRPr lang="en-US" altLang="zh-CN" dirty="0"/>
              </a:p>
              <a:p>
                <a:pPr lvl="1" hangingPunct="1"/>
                <a:r>
                  <a:rPr lang="zh-CN" altLang="en-US" dirty="0"/>
                  <a:t>条件概率分布 </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err="1">
                        <a:latin typeface="Cambria Math" panose="02040503050406030204" pitchFamily="18" charset="0"/>
                      </a:rPr>
                      <m:t>𝑧</m:t>
                    </m:r>
                    <m:r>
                      <a:rPr lang="en-US" altLang="zh-CN" i="1" dirty="0" err="1" smtClean="0">
                        <a:latin typeface="Cambria Math" panose="02040503050406030204" pitchFamily="18" charset="0"/>
                      </a:rPr>
                      <m:t>|</m:t>
                    </m:r>
                    <m:r>
                      <a:rPr lang="en-US" altLang="zh-CN" i="1" dirty="0" err="1">
                        <a:latin typeface="Cambria Math" panose="02040503050406030204" pitchFamily="18" charset="0"/>
                      </a:rPr>
                      <m:t>𝑥</m:t>
                    </m:r>
                    <m:r>
                      <a:rPr lang="en-US" altLang="zh-CN" i="1" dirty="0">
                        <a:latin typeface="Cambria Math" panose="02040503050406030204" pitchFamily="18" charset="0"/>
                      </a:rPr>
                      <m:t>)</m:t>
                    </m:r>
                  </m:oMath>
                </a14:m>
                <a:endParaRPr lang="en-US" altLang="zh-CN" dirty="0"/>
              </a:p>
              <a:p>
                <a:pPr lvl="1" hangingPunct="1"/>
                <a:r>
                  <a:rPr lang="zh-CN" altLang="en-US" dirty="0"/>
                  <a:t>条件概率分布 </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𝑥</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𝑧</m:t>
                    </m:r>
                    <m:r>
                      <a:rPr lang="en-US" altLang="zh-CN" i="1" dirty="0">
                        <a:latin typeface="Cambria Math" panose="02040503050406030204" pitchFamily="18" charset="0"/>
                      </a:rPr>
                      <m:t>)</m:t>
                    </m:r>
                  </m:oMath>
                </a14:m>
                <a:r>
                  <a:rPr lang="en-US" altLang="zh-CN" dirty="0"/>
                  <a:t> </a:t>
                </a:r>
                <a:r>
                  <a:rPr lang="zh-CN" altLang="en-US" dirty="0"/>
                  <a:t>的形式</a:t>
                </a:r>
                <a:endParaRPr lang="en-US" altLang="zh-CN" dirty="0"/>
              </a:p>
              <a:p>
                <a:pPr lvl="1" hangingPunct="1"/>
                <a:r>
                  <a:rPr lang="zh-CN" altLang="en-US" dirty="0"/>
                  <a:t>其中 </a:t>
                </a:r>
                <a14:m>
                  <m:oMath xmlns:m="http://schemas.openxmlformats.org/officeDocument/2006/math">
                    <m:r>
                      <a:rPr lang="en-US" altLang="zh-CN" i="1" dirty="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𝑋</m:t>
                    </m:r>
                  </m:oMath>
                </a14:m>
                <a:r>
                  <a:rPr lang="zh-CN" altLang="en-US" dirty="0"/>
                  <a:t>是输入，</a:t>
                </a:r>
                <a:r>
                  <a:rPr lang="en-US" altLang="zh-CN" dirty="0"/>
                  <a:t> </a:t>
                </a:r>
                <a14:m>
                  <m:oMath xmlns:m="http://schemas.openxmlformats.org/officeDocument/2006/math">
                    <m:r>
                      <a:rPr lang="en-US" altLang="zh-CN" b="0" i="1" dirty="0" smtClean="0">
                        <a:latin typeface="Cambria Math" panose="02040503050406030204" pitchFamily="18" charset="0"/>
                      </a:rPr>
                      <m:t>𝑧</m:t>
                    </m:r>
                    <m:r>
                      <a:rPr lang="en-US" altLang="zh-CN" i="1" dirty="0">
                        <a:latin typeface="Cambria Math" panose="02040503050406030204" pitchFamily="18" charset="0"/>
                      </a:rPr>
                      <m:t>∈</m:t>
                    </m:r>
                    <m:r>
                      <a:rPr lang="en-US" altLang="zh-CN" b="0" i="1" dirty="0" smtClean="0">
                        <a:latin typeface="Cambria Math" panose="02040503050406030204" pitchFamily="18" charset="0"/>
                      </a:rPr>
                      <m:t>𝑍</m:t>
                    </m:r>
                  </m:oMath>
                </a14:m>
                <a:r>
                  <a:rPr lang="en-US" altLang="zh-CN" dirty="0"/>
                  <a:t> </a:t>
                </a:r>
                <a:r>
                  <a:rPr lang="zh-CN" altLang="en-US" dirty="0"/>
                  <a:t>是输出。</a:t>
                </a:r>
                <a:endParaRPr lang="en-US" altLang="zh-CN" dirty="0"/>
              </a:p>
              <a:p>
                <a:pPr hangingPunct="1"/>
                <a:r>
                  <a:rPr lang="zh-CN" altLang="en-US" dirty="0"/>
                  <a:t>无监督学习旨在从假设空间中选出在给定评价标准下的最优模型。</a:t>
                </a:r>
                <a:endParaRPr lang="en-US" altLang="zh-CN" dirty="0">
                  <a:solidFill>
                    <a:srgbClr val="FF0000"/>
                  </a:solidFill>
                </a:endParaRPr>
              </a:p>
            </p:txBody>
          </p:sp>
        </mc:Choice>
        <mc:Fallback xmlns="">
          <p:sp>
            <p:nvSpPr>
              <p:cNvPr id="24578" name="内容占位符 2"/>
              <p:cNvSpPr>
                <a:spLocks noGrp="1" noRot="1" noChangeAspect="1" noMove="1" noResize="1" noEditPoints="1" noAdjustHandles="1" noChangeArrowheads="1" noChangeShapeType="1" noTextEdit="1"/>
              </p:cNvSpPr>
              <p:nvPr>
                <p:ph idx="1"/>
              </p:nvPr>
            </p:nvSpPr>
            <p:spPr>
              <a:xfrm>
                <a:off x="812800" y="685800"/>
                <a:ext cx="10769600" cy="5181600"/>
              </a:xfrm>
              <a:blipFill>
                <a:blip r:embed="rId2"/>
                <a:stretch>
                  <a:fillRect l="-1245" t="-1882" r="-849"/>
                </a:stretch>
              </a:blipFill>
            </p:spPr>
            <p:txBody>
              <a:bodyPr/>
              <a:lstStyle/>
              <a:p>
                <a:r>
                  <a:rPr lang="zh-CN" altLang="en-US">
                    <a:noFill/>
                  </a:rPr>
                  <a:t> </a:t>
                </a:r>
              </a:p>
            </p:txBody>
          </p:sp>
        </mc:Fallback>
      </mc:AlternateContent>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50</a:t>
            </a:fld>
            <a:endParaRPr lang="en-US" altLang="zh-CN" sz="1400">
              <a:ea typeface="ＭＳ Ｐゴシック" pitchFamily="34" charset="-128"/>
            </a:endParaRPr>
          </a:p>
        </p:txBody>
      </p:sp>
    </p:spTree>
    <p:extLst>
      <p:ext uri="{BB962C8B-B14F-4D97-AF65-F5344CB8AC3E}">
        <p14:creationId xmlns:p14="http://schemas.microsoft.com/office/powerpoint/2010/main" val="1308214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0"/>
          <p:cNvPicPr>
            <a:picLocks noChangeAspect="1"/>
          </p:cNvPicPr>
          <p:nvPr/>
        </p:nvPicPr>
        <p:blipFill rotWithShape="1">
          <a:blip r:embed="rId2"/>
          <a:srcRect r="8957" b="2840"/>
          <a:stretch>
            <a:fillRect/>
          </a:stretch>
        </p:blipFill>
        <p:spPr>
          <a:xfrm>
            <a:off x="3962400" y="1066800"/>
            <a:ext cx="8125963" cy="4051012"/>
          </a:xfrm>
          <a:prstGeom prst="rect">
            <a:avLst/>
          </a:prstGeom>
        </p:spPr>
      </p:pic>
      <p:sp>
        <p:nvSpPr>
          <p:cNvPr id="24578" name="内容占位符 2"/>
          <p:cNvSpPr>
            <a:spLocks noGrp="1"/>
          </p:cNvSpPr>
          <p:nvPr>
            <p:ph idx="1"/>
          </p:nvPr>
        </p:nvSpPr>
        <p:spPr>
          <a:xfrm>
            <a:off x="812800" y="457201"/>
            <a:ext cx="8864600" cy="5668964"/>
          </a:xfrm>
        </p:spPr>
        <p:txBody>
          <a:bodyPr>
            <a:normAutofit/>
          </a:bodyPr>
          <a:lstStyle/>
          <a:p>
            <a:pPr marL="0" indent="0">
              <a:buNone/>
              <a:defRPr/>
            </a:pPr>
            <a:r>
              <a:rPr lang="zh-CN" altLang="en-US" dirty="0"/>
              <a:t>无监督学习</a:t>
            </a:r>
          </a:p>
          <a:p>
            <a:r>
              <a:rPr lang="zh-CN" altLang="en-US" dirty="0"/>
              <a:t>训练集：</a:t>
            </a:r>
          </a:p>
          <a:p>
            <a:endParaRPr lang="zh-CN" altLang="en-US" dirty="0"/>
          </a:p>
          <a:p>
            <a:endParaRPr lang="zh-CN" altLang="en-US" dirty="0"/>
          </a:p>
          <a:p>
            <a:r>
              <a:rPr lang="zh-CN" altLang="en-US" dirty="0"/>
              <a:t>模型函数： </a:t>
            </a:r>
          </a:p>
          <a:p>
            <a:endParaRPr lang="zh-CN" altLang="en-US" dirty="0"/>
          </a:p>
          <a:p>
            <a:endParaRPr lang="zh-CN" altLang="en-US" dirty="0"/>
          </a:p>
          <a:p>
            <a:r>
              <a:rPr lang="zh-CN" altLang="en-US" dirty="0"/>
              <a:t>条件概率分布：</a:t>
            </a:r>
          </a:p>
          <a:p>
            <a:pPr marL="0" indent="0">
              <a:buNone/>
              <a:defRPr/>
            </a:pPr>
            <a:endParaRPr lang="en-US" altLang="zh-CN" dirty="0"/>
          </a:p>
        </p:txBody>
      </p:sp>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51</a:t>
            </a:fld>
            <a:endParaRPr lang="en-US" altLang="zh-CN" sz="1400">
              <a:ea typeface="ＭＳ Ｐゴシック" pitchFamily="34" charset="-128"/>
            </a:endParaRPr>
          </a:p>
        </p:txBody>
      </p:sp>
      <p:pic>
        <p:nvPicPr>
          <p:cNvPr id="9" name="Picture 16"/>
          <p:cNvPicPr>
            <a:picLocks noChangeAspect="1"/>
          </p:cNvPicPr>
          <p:nvPr/>
        </p:nvPicPr>
        <p:blipFill>
          <a:blip r:embed="rId3"/>
          <a:stretch>
            <a:fillRect/>
          </a:stretch>
        </p:blipFill>
        <p:spPr>
          <a:xfrm>
            <a:off x="1199322" y="1640832"/>
            <a:ext cx="3608930" cy="625826"/>
          </a:xfrm>
          <a:prstGeom prst="rect">
            <a:avLst/>
          </a:prstGeom>
        </p:spPr>
      </p:pic>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33F07553-4ECC-475E-9066-D0E8CAEE3F0E}"/>
                  </a:ext>
                </a:extLst>
              </p:cNvPr>
              <p:cNvSpPr/>
              <p:nvPr/>
            </p:nvSpPr>
            <p:spPr>
              <a:xfrm>
                <a:off x="1219200" y="3450288"/>
                <a:ext cx="1867371" cy="584775"/>
              </a:xfrm>
              <a:prstGeom prst="rect">
                <a:avLst/>
              </a:prstGeom>
            </p:spPr>
            <p:txBody>
              <a:bodyPr wrap="none">
                <a:spAutoFit/>
              </a:bodyPr>
              <a:lstStyle/>
              <a:p>
                <a14:m>
                  <m:oMath xmlns:m="http://schemas.openxmlformats.org/officeDocument/2006/math">
                    <m:r>
                      <a:rPr lang="en-US" altLang="zh-CN" sz="3200" i="1" dirty="0">
                        <a:latin typeface="Cambria Math" panose="02040503050406030204" pitchFamily="18" charset="0"/>
                      </a:rPr>
                      <m:t>𝑧</m:t>
                    </m:r>
                    <m:r>
                      <a:rPr lang="en-US" altLang="zh-CN" sz="3200" i="1" dirty="0">
                        <a:latin typeface="Cambria Math" panose="02040503050406030204" pitchFamily="18" charset="0"/>
                      </a:rPr>
                      <m:t>=</m:t>
                    </m:r>
                    <m:r>
                      <a:rPr lang="en-US" altLang="zh-CN" sz="3200" i="1" dirty="0">
                        <a:latin typeface="Cambria Math" panose="02040503050406030204" pitchFamily="18" charset="0"/>
                      </a:rPr>
                      <m:t>𝑔</m:t>
                    </m:r>
                    <m:r>
                      <a:rPr lang="en-US" altLang="zh-CN" sz="3200" i="1" dirty="0">
                        <a:latin typeface="Cambria Math" panose="02040503050406030204" pitchFamily="18" charset="0"/>
                      </a:rPr>
                      <m:t>(</m:t>
                    </m:r>
                    <m:r>
                      <a:rPr lang="en-US" altLang="zh-CN" sz="3200" i="1" dirty="0">
                        <a:latin typeface="Cambria Math" panose="02040503050406030204" pitchFamily="18" charset="0"/>
                      </a:rPr>
                      <m:t>𝑥</m:t>
                    </m:r>
                    <m:r>
                      <a:rPr lang="en-US" altLang="zh-CN" sz="3200" i="1" dirty="0">
                        <a:latin typeface="Cambria Math" panose="02040503050406030204" pitchFamily="18" charset="0"/>
                      </a:rPr>
                      <m:t>)</m:t>
                    </m:r>
                  </m:oMath>
                </a14:m>
                <a:r>
                  <a:rPr lang="en-US" altLang="zh-CN" sz="3200" dirty="0"/>
                  <a:t> </a:t>
                </a:r>
                <a:endParaRPr lang="zh-CN" altLang="en-US" sz="3200" dirty="0"/>
              </a:p>
            </p:txBody>
          </p:sp>
        </mc:Choice>
        <mc:Fallback>
          <p:sp>
            <p:nvSpPr>
              <p:cNvPr id="2" name="矩形 1">
                <a:extLst>
                  <a:ext uri="{FF2B5EF4-FFF2-40B4-BE49-F238E27FC236}">
                    <a16:creationId xmlns:a16="http://schemas.microsoft.com/office/drawing/2014/main" id="{33F07553-4ECC-475E-9066-D0E8CAEE3F0E}"/>
                  </a:ext>
                </a:extLst>
              </p:cNvPr>
              <p:cNvSpPr>
                <a:spLocks noRot="1" noChangeAspect="1" noMove="1" noResize="1" noEditPoints="1" noAdjustHandles="1" noChangeArrowheads="1" noChangeShapeType="1" noTextEdit="1"/>
              </p:cNvSpPr>
              <p:nvPr/>
            </p:nvSpPr>
            <p:spPr>
              <a:xfrm>
                <a:off x="1219200" y="3450288"/>
                <a:ext cx="1867371" cy="58477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124183CB-9397-445E-B8B8-44E5BAB941A3}"/>
                  </a:ext>
                </a:extLst>
              </p:cNvPr>
              <p:cNvSpPr/>
              <p:nvPr/>
            </p:nvSpPr>
            <p:spPr>
              <a:xfrm>
                <a:off x="1066800" y="5183406"/>
                <a:ext cx="3574568" cy="584775"/>
              </a:xfrm>
              <a:prstGeom prst="rect">
                <a:avLst/>
              </a:prstGeom>
            </p:spPr>
            <p:txBody>
              <a:bodyPr wrap="none">
                <a:spAutoFit/>
              </a:bodyPr>
              <a:lstStyle/>
              <a:p>
                <a14:m>
                  <m:oMath xmlns:m="http://schemas.openxmlformats.org/officeDocument/2006/math">
                    <m:r>
                      <a:rPr lang="en-US" altLang="zh-CN" sz="3200" i="1" dirty="0">
                        <a:latin typeface="Cambria Math" panose="02040503050406030204" pitchFamily="18" charset="0"/>
                      </a:rPr>
                      <m:t>𝑃</m:t>
                    </m:r>
                    <m:r>
                      <a:rPr lang="en-US" altLang="zh-CN" sz="3200" i="1" dirty="0">
                        <a:latin typeface="Cambria Math" panose="02040503050406030204" pitchFamily="18" charset="0"/>
                      </a:rPr>
                      <m:t>(</m:t>
                    </m:r>
                    <m:r>
                      <a:rPr lang="en-US" altLang="zh-CN" sz="3200" i="1" dirty="0" err="1">
                        <a:latin typeface="Cambria Math" panose="02040503050406030204" pitchFamily="18" charset="0"/>
                      </a:rPr>
                      <m:t>𝑧</m:t>
                    </m:r>
                    <m:r>
                      <a:rPr lang="en-US" altLang="zh-CN" sz="3200" i="1" dirty="0" err="1">
                        <a:latin typeface="Cambria Math" panose="02040503050406030204" pitchFamily="18" charset="0"/>
                      </a:rPr>
                      <m:t>|</m:t>
                    </m:r>
                    <m:r>
                      <a:rPr lang="en-US" altLang="zh-CN" sz="3200" i="1" dirty="0" err="1">
                        <a:latin typeface="Cambria Math" panose="02040503050406030204" pitchFamily="18" charset="0"/>
                      </a:rPr>
                      <m:t>𝑥</m:t>
                    </m:r>
                    <m:r>
                      <a:rPr lang="en-US" altLang="zh-CN" sz="3200" i="1" dirty="0">
                        <a:latin typeface="Cambria Math" panose="02040503050406030204" pitchFamily="18" charset="0"/>
                      </a:rPr>
                      <m:t>)</m:t>
                    </m:r>
                  </m:oMath>
                </a14:m>
                <a:r>
                  <a:rPr lang="en-US" altLang="zh-CN" sz="3200" dirty="0"/>
                  <a:t>, </a:t>
                </a:r>
                <a:r>
                  <a:rPr lang="zh-CN" altLang="en-US" sz="3200" dirty="0"/>
                  <a:t>或者</a:t>
                </a:r>
                <a14:m>
                  <m:oMath xmlns:m="http://schemas.openxmlformats.org/officeDocument/2006/math">
                    <m:r>
                      <a:rPr lang="en-US" altLang="zh-CN" sz="3200" i="1" dirty="0">
                        <a:latin typeface="Cambria Math" panose="02040503050406030204" pitchFamily="18" charset="0"/>
                      </a:rPr>
                      <m:t>𝑃</m:t>
                    </m:r>
                    <m:r>
                      <a:rPr lang="en-US" altLang="zh-CN" sz="3200" i="1" dirty="0">
                        <a:latin typeface="Cambria Math" panose="02040503050406030204" pitchFamily="18" charset="0"/>
                      </a:rPr>
                      <m:t>(</m:t>
                    </m:r>
                    <m:r>
                      <a:rPr lang="en-US" altLang="zh-CN" sz="3200" i="1" dirty="0" err="1">
                        <a:latin typeface="Cambria Math" panose="02040503050406030204" pitchFamily="18" charset="0"/>
                      </a:rPr>
                      <m:t>𝑥</m:t>
                    </m:r>
                    <m:r>
                      <a:rPr lang="en-US" altLang="zh-CN" sz="3200" i="1" dirty="0" err="1">
                        <a:latin typeface="Cambria Math" panose="02040503050406030204" pitchFamily="18" charset="0"/>
                      </a:rPr>
                      <m:t>|</m:t>
                    </m:r>
                    <m:r>
                      <a:rPr lang="en-US" altLang="zh-CN" sz="3200" i="1" dirty="0" err="1">
                        <a:latin typeface="Cambria Math" panose="02040503050406030204" pitchFamily="18" charset="0"/>
                      </a:rPr>
                      <m:t>𝑧</m:t>
                    </m:r>
                    <m:r>
                      <a:rPr lang="en-US" altLang="zh-CN" sz="3200" i="1" dirty="0">
                        <a:latin typeface="Cambria Math" panose="02040503050406030204" pitchFamily="18" charset="0"/>
                      </a:rPr>
                      <m:t>)</m:t>
                    </m:r>
                  </m:oMath>
                </a14:m>
                <a:endParaRPr lang="zh-CN" altLang="en-US" sz="3200" dirty="0"/>
              </a:p>
            </p:txBody>
          </p:sp>
        </mc:Choice>
        <mc:Fallback>
          <p:sp>
            <p:nvSpPr>
              <p:cNvPr id="3" name="矩形 2">
                <a:extLst>
                  <a:ext uri="{FF2B5EF4-FFF2-40B4-BE49-F238E27FC236}">
                    <a16:creationId xmlns:a16="http://schemas.microsoft.com/office/drawing/2014/main" id="{124183CB-9397-445E-B8B8-44E5BAB941A3}"/>
                  </a:ext>
                </a:extLst>
              </p:cNvPr>
              <p:cNvSpPr>
                <a:spLocks noRot="1" noChangeAspect="1" noMove="1" noResize="1" noEditPoints="1" noAdjustHandles="1" noChangeArrowheads="1" noChangeShapeType="1" noTextEdit="1"/>
              </p:cNvSpPr>
              <p:nvPr/>
            </p:nvSpPr>
            <p:spPr>
              <a:xfrm>
                <a:off x="1066800" y="5183406"/>
                <a:ext cx="3574568" cy="584775"/>
              </a:xfrm>
              <a:prstGeom prst="rect">
                <a:avLst/>
              </a:prstGeom>
              <a:blipFill>
                <a:blip r:embed="rId5"/>
                <a:stretch>
                  <a:fillRect t="-16667" b="-343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35080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p:cNvSpPr>
            <a:spLocks noGrp="1"/>
          </p:cNvSpPr>
          <p:nvPr>
            <p:ph idx="1"/>
          </p:nvPr>
        </p:nvSpPr>
        <p:spPr>
          <a:xfrm>
            <a:off x="685800" y="685802"/>
            <a:ext cx="10820400" cy="5486399"/>
          </a:xfrm>
        </p:spPr>
        <p:txBody>
          <a:bodyPr>
            <a:normAutofit/>
          </a:bodyPr>
          <a:lstStyle/>
          <a:p>
            <a:pPr marL="0" indent="0" hangingPunct="1">
              <a:buNone/>
              <a:defRPr/>
            </a:pPr>
            <a:r>
              <a:rPr lang="en-US" altLang="zh-CN" dirty="0"/>
              <a:t>4</a:t>
            </a:r>
            <a:r>
              <a:rPr lang="zh-CN" altLang="en-US" dirty="0"/>
              <a:t>、强化学习</a:t>
            </a:r>
            <a:r>
              <a:rPr lang="en-US" altLang="zh-CN" dirty="0"/>
              <a:t>(reinforcement learning )</a:t>
            </a:r>
            <a:endParaRPr lang="zh-CN" altLang="en-US" dirty="0"/>
          </a:p>
          <a:p>
            <a:pPr hangingPunct="1"/>
            <a:r>
              <a:rPr lang="zh-CN" altLang="en-US" dirty="0"/>
              <a:t>强化学习是指智能系统在与环境的</a:t>
            </a:r>
            <a:r>
              <a:rPr lang="zh-CN" altLang="en-US" dirty="0">
                <a:solidFill>
                  <a:srgbClr val="FF0000"/>
                </a:solidFill>
              </a:rPr>
              <a:t>连续互动</a:t>
            </a:r>
            <a:r>
              <a:rPr lang="zh-CN" altLang="en-US" dirty="0"/>
              <a:t>中学习</a:t>
            </a:r>
            <a:r>
              <a:rPr lang="zh-CN" altLang="en-US" dirty="0">
                <a:solidFill>
                  <a:srgbClr val="FF0000"/>
                </a:solidFill>
              </a:rPr>
              <a:t>最优行为策略</a:t>
            </a:r>
            <a:r>
              <a:rPr lang="zh-CN" altLang="en-US" dirty="0"/>
              <a:t>的机器学习问题</a:t>
            </a:r>
            <a:endParaRPr lang="en-US" altLang="zh-CN" dirty="0"/>
          </a:p>
          <a:p>
            <a:pPr hangingPunct="1"/>
            <a:r>
              <a:rPr lang="zh-CN" altLang="en-US" dirty="0"/>
              <a:t>假设智能系统与环境的互动基于马尔可夫决策过程，智能系统能观测到的是与环境互动得到的</a:t>
            </a:r>
            <a:r>
              <a:rPr lang="zh-CN" altLang="en-US" dirty="0">
                <a:solidFill>
                  <a:srgbClr val="FF0000"/>
                </a:solidFill>
              </a:rPr>
              <a:t>数据序列</a:t>
            </a:r>
            <a:r>
              <a:rPr lang="zh-CN" altLang="en-US" dirty="0"/>
              <a:t>。</a:t>
            </a:r>
            <a:endParaRPr lang="en-US" altLang="zh-CN" dirty="0"/>
          </a:p>
          <a:p>
            <a:pPr hangingPunct="1"/>
            <a:r>
              <a:rPr lang="zh-CN" altLang="en-US" dirty="0"/>
              <a:t>强化学习的本质是学习最优的</a:t>
            </a:r>
            <a:r>
              <a:rPr lang="zh-CN" altLang="en-US" dirty="0">
                <a:solidFill>
                  <a:srgbClr val="FF0000"/>
                </a:solidFill>
              </a:rPr>
              <a:t>序贯决策</a:t>
            </a:r>
            <a:endParaRPr lang="zh-CN" altLang="en-US" dirty="0"/>
          </a:p>
          <a:p>
            <a:pPr hangingPunct="1"/>
            <a:endParaRPr lang="zh-CN" altLang="en-US" dirty="0"/>
          </a:p>
          <a:p>
            <a:pPr marL="0" indent="0" hangingPunct="1">
              <a:buNone/>
              <a:defRPr/>
            </a:pPr>
            <a:endParaRPr lang="en-US" altLang="zh-CN" dirty="0"/>
          </a:p>
        </p:txBody>
      </p:sp>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52</a:t>
            </a:fld>
            <a:endParaRPr lang="en-US" altLang="zh-CN" sz="1400">
              <a:ea typeface="ＭＳ Ｐゴシック" pitchFamily="34" charset="-128"/>
            </a:endParaRPr>
          </a:p>
        </p:txBody>
      </p:sp>
    </p:spTree>
    <p:extLst>
      <p:ext uri="{BB962C8B-B14F-4D97-AF65-F5344CB8AC3E}">
        <p14:creationId xmlns:p14="http://schemas.microsoft.com/office/powerpoint/2010/main" val="33906418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53</a:t>
            </a:fld>
            <a:endParaRPr lang="en-US" altLang="zh-CN" sz="1400">
              <a:ea typeface="ＭＳ Ｐゴシック" pitchFamily="34" charset="-128"/>
            </a:endParaRPr>
          </a:p>
        </p:txBody>
      </p:sp>
      <p:pic>
        <p:nvPicPr>
          <p:cNvPr id="2" name="图片 1"/>
          <p:cNvPicPr>
            <a:picLocks noChangeAspect="1"/>
          </p:cNvPicPr>
          <p:nvPr/>
        </p:nvPicPr>
        <p:blipFill>
          <a:blip r:embed="rId2"/>
          <a:stretch>
            <a:fillRect/>
          </a:stretch>
        </p:blipFill>
        <p:spPr>
          <a:xfrm>
            <a:off x="3810000" y="128586"/>
            <a:ext cx="4419600" cy="2771775"/>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457200" y="3124200"/>
                <a:ext cx="11506200" cy="2908489"/>
              </a:xfrm>
              <a:prstGeom prst="rect">
                <a:avLst/>
              </a:prstGeom>
            </p:spPr>
            <p:txBody>
              <a:bodyPr wrap="square">
                <a:spAutoFit/>
              </a:bodyPr>
              <a:lstStyle/>
              <a:p>
                <a:pPr marL="285750" indent="-285750" hangingPunct="1">
                  <a:spcBef>
                    <a:spcPts val="0"/>
                  </a:spcBef>
                  <a:spcAft>
                    <a:spcPts val="600"/>
                  </a:spcAft>
                  <a:buFont typeface="Arial" panose="020B0604020202020204" pitchFamily="34" charset="0"/>
                  <a:buChar char="•"/>
                </a:pPr>
                <a:r>
                  <a:rPr lang="zh-CN" altLang="en-US" sz="2800" dirty="0"/>
                  <a:t>每一步</a:t>
                </a:r>
                <a14:m>
                  <m:oMath xmlns:m="http://schemas.openxmlformats.org/officeDocument/2006/math">
                    <m:r>
                      <a:rPr lang="en-US" altLang="zh-CN" sz="2800" i="1">
                        <a:latin typeface="Cambria Math" panose="02040503050406030204" pitchFamily="18" charset="0"/>
                      </a:rPr>
                      <m:t>𝑡</m:t>
                    </m:r>
                  </m:oMath>
                </a14:m>
                <a:r>
                  <a:rPr lang="zh-CN" altLang="en-US" sz="2800" dirty="0"/>
                  <a:t>，智能系统从环境中观测到一个状态(state) </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𝑠</m:t>
                        </m:r>
                      </m:e>
                      <m:sub>
                        <m:r>
                          <a:rPr lang="en-US" altLang="zh-CN" sz="2800" i="1">
                            <a:solidFill>
                              <a:srgbClr val="FF0000"/>
                            </a:solidFill>
                            <a:latin typeface="Cambria Math" panose="02040503050406030204" pitchFamily="18" charset="0"/>
                          </a:rPr>
                          <m:t>𝑡</m:t>
                        </m:r>
                      </m:sub>
                    </m:sSub>
                  </m:oMath>
                </a14:m>
                <a:r>
                  <a:rPr lang="zh-CN" altLang="en-US" sz="2800" dirty="0"/>
                  <a:t>，与一个奖励(reward)</a:t>
                </a:r>
                <a:r>
                  <a:rPr lang="en-US" altLang="zh-CN" sz="2800" dirty="0">
                    <a:solidFill>
                      <a:srgbClr val="FF0000"/>
                    </a:solidFill>
                  </a:rPr>
                  <a:t> </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𝑡</m:t>
                        </m:r>
                      </m:sub>
                    </m:sSub>
                    <m:r>
                      <a:rPr lang="en-US" altLang="zh-CN" sz="2800" i="1">
                        <a:solidFill>
                          <a:srgbClr val="FF0000"/>
                        </a:solidFill>
                        <a:latin typeface="Cambria Math" panose="02040503050406030204" pitchFamily="18" charset="0"/>
                      </a:rPr>
                      <m:t> </m:t>
                    </m:r>
                  </m:oMath>
                </a14:m>
                <a:r>
                  <a:rPr lang="zh-CN" altLang="en-US" sz="2800" dirty="0"/>
                  <a:t>，采取一个动作(action) </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𝑎</m:t>
                        </m:r>
                      </m:e>
                      <m:sub>
                        <m:r>
                          <a:rPr lang="en-US" altLang="zh-CN" sz="2800" i="1">
                            <a:solidFill>
                              <a:srgbClr val="FF0000"/>
                            </a:solidFill>
                            <a:latin typeface="Cambria Math" panose="02040503050406030204" pitchFamily="18" charset="0"/>
                          </a:rPr>
                          <m:t>𝑡</m:t>
                        </m:r>
                      </m:sub>
                    </m:sSub>
                    <m:r>
                      <a:rPr lang="en-US" altLang="zh-CN" sz="2800" i="1">
                        <a:solidFill>
                          <a:srgbClr val="FF0000"/>
                        </a:solidFill>
                        <a:latin typeface="Cambria Math" panose="02040503050406030204" pitchFamily="18" charset="0"/>
                      </a:rPr>
                      <m:t> </m:t>
                    </m:r>
                  </m:oMath>
                </a14:m>
                <a:r>
                  <a:rPr lang="zh-CN" altLang="en-US" sz="2800" dirty="0">
                    <a:solidFill>
                      <a:srgbClr val="FF0000"/>
                    </a:solidFill>
                  </a:rPr>
                  <a:t>，</a:t>
                </a:r>
                <a:r>
                  <a:rPr lang="zh-CN" altLang="en-US" sz="2800" dirty="0"/>
                  <a:t>训练样本：</a:t>
                </a:r>
                <a:r>
                  <a:rPr lang="en-US" altLang="zh-CN" sz="2800" dirty="0">
                    <a:solidFill>
                      <a:srgbClr val="FF0000"/>
                    </a:solidFill>
                  </a:rPr>
                  <a:t> </a:t>
                </a:r>
                <a14:m>
                  <m:oMath xmlns:m="http://schemas.openxmlformats.org/officeDocument/2006/math">
                    <m:r>
                      <a:rPr lang="en-US" altLang="zh-CN" sz="280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𝑠</m:t>
                        </m:r>
                      </m:e>
                      <m:sub>
                        <m:r>
                          <a:rPr lang="en-US" altLang="zh-CN" sz="2800" i="1">
                            <a:solidFill>
                              <a:srgbClr val="FF0000"/>
                            </a:solidFill>
                            <a:latin typeface="Cambria Math" panose="02040503050406030204" pitchFamily="18" charset="0"/>
                          </a:rPr>
                          <m:t>𝑡</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𝑎</m:t>
                        </m:r>
                      </m:e>
                      <m:sub>
                        <m:r>
                          <a:rPr lang="en-US" altLang="zh-CN" sz="2800" i="1">
                            <a:solidFill>
                              <a:srgbClr val="FF0000"/>
                            </a:solidFill>
                            <a:latin typeface="Cambria Math" panose="02040503050406030204" pitchFamily="18" charset="0"/>
                          </a:rPr>
                          <m:t>𝑡</m:t>
                        </m:r>
                      </m:sub>
                    </m:sSub>
                    <m:r>
                      <a:rPr lang="en-US" altLang="zh-CN" sz="2800" i="1">
                        <a:solidFill>
                          <a:srgbClr val="FF0000"/>
                        </a:solidFill>
                        <a:latin typeface="Cambria Math" panose="02040503050406030204" pitchFamily="18" charset="0"/>
                      </a:rPr>
                      <m:t>, </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𝑡</m:t>
                        </m:r>
                      </m:sub>
                    </m:sSub>
                    <m:r>
                      <a:rPr lang="en-US" altLang="zh-CN" sz="2800" i="1">
                        <a:solidFill>
                          <a:srgbClr val="FF0000"/>
                        </a:solidFill>
                        <a:latin typeface="Cambria Math" panose="02040503050406030204" pitchFamily="18" charset="0"/>
                      </a:rPr>
                      <m:t>)</m:t>
                    </m:r>
                  </m:oMath>
                </a14:m>
                <a:endParaRPr lang="en-US" altLang="zh-CN" sz="2800" dirty="0">
                  <a:solidFill>
                    <a:srgbClr val="FF0000"/>
                  </a:solidFill>
                </a:endParaRPr>
              </a:p>
              <a:p>
                <a:pPr marL="285750" indent="-285750" hangingPunct="1">
                  <a:spcBef>
                    <a:spcPts val="0"/>
                  </a:spcBef>
                  <a:spcAft>
                    <a:spcPts val="600"/>
                  </a:spcAft>
                  <a:buFont typeface="Arial" panose="020B0604020202020204" pitchFamily="34" charset="0"/>
                  <a:buChar char="•"/>
                </a:pPr>
                <a:r>
                  <a:rPr lang="zh-CN" altLang="en-US" sz="2800" dirty="0"/>
                  <a:t>环境根据智能系统选择的动作，决定下一步</a:t>
                </a:r>
                <a14:m>
                  <m:oMath xmlns:m="http://schemas.openxmlformats.org/officeDocument/2006/math">
                    <m:r>
                      <a:rPr lang="en-US" altLang="zh-CN" sz="2800" i="1">
                        <a:latin typeface="Cambria Math" panose="02040503050406030204" pitchFamily="18" charset="0"/>
                      </a:rPr>
                      <m:t>𝑡</m:t>
                    </m:r>
                    <m:r>
                      <a:rPr lang="en-US" altLang="zh-CN" sz="2800" i="1">
                        <a:latin typeface="Cambria Math" panose="02040503050406030204" pitchFamily="18" charset="0"/>
                      </a:rPr>
                      <m:t>+1</m:t>
                    </m:r>
                  </m:oMath>
                </a14:m>
                <a:r>
                  <a:rPr lang="zh-CN" altLang="en-US" sz="2800" dirty="0"/>
                  <a:t>的状态 </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𝑠</m:t>
                        </m:r>
                      </m:e>
                      <m:sub>
                        <m:r>
                          <a:rPr lang="en-US" altLang="zh-CN" sz="2800" i="1">
                            <a:solidFill>
                              <a:schemeClr val="tx1"/>
                            </a:solidFill>
                            <a:latin typeface="Cambria Math" panose="02040503050406030204" pitchFamily="18" charset="0"/>
                          </a:rPr>
                          <m:t>𝑡</m:t>
                        </m:r>
                        <m:r>
                          <a:rPr lang="en-US" altLang="zh-CN" sz="2800" i="1">
                            <a:solidFill>
                              <a:schemeClr val="tx1"/>
                            </a:solidFill>
                            <a:latin typeface="Cambria Math" panose="02040503050406030204" pitchFamily="18" charset="0"/>
                          </a:rPr>
                          <m:t>+1</m:t>
                        </m:r>
                      </m:sub>
                    </m:sSub>
                  </m:oMath>
                </a14:m>
                <a:r>
                  <a:rPr lang="zh-CN" altLang="en-US" sz="2800" dirty="0"/>
                  <a:t>与奖励</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 </m:t>
                        </m:r>
                        <m:r>
                          <a:rPr lang="en-US" altLang="zh-CN" sz="2800" i="1">
                            <a:solidFill>
                              <a:schemeClr val="tx1"/>
                            </a:solidFill>
                            <a:latin typeface="Cambria Math" panose="02040503050406030204" pitchFamily="18" charset="0"/>
                          </a:rPr>
                          <m:t>𝑟</m:t>
                        </m:r>
                      </m:e>
                      <m:sub>
                        <m:r>
                          <a:rPr lang="en-US" altLang="zh-CN" sz="2800" i="1">
                            <a:solidFill>
                              <a:schemeClr val="tx1"/>
                            </a:solidFill>
                            <a:latin typeface="Cambria Math" panose="02040503050406030204" pitchFamily="18" charset="0"/>
                          </a:rPr>
                          <m:t>𝑡</m:t>
                        </m:r>
                        <m:r>
                          <a:rPr lang="en-US" altLang="zh-CN" sz="2800" i="1">
                            <a:solidFill>
                              <a:schemeClr val="tx1"/>
                            </a:solidFill>
                            <a:latin typeface="Cambria Math" panose="02040503050406030204" pitchFamily="18" charset="0"/>
                          </a:rPr>
                          <m:t>+1</m:t>
                        </m:r>
                      </m:sub>
                    </m:sSub>
                  </m:oMath>
                </a14:m>
                <a:endParaRPr lang="en-US" altLang="zh-CN" sz="2800" baseline="-25000" dirty="0"/>
              </a:p>
              <a:p>
                <a:pPr marL="285750" indent="-285750" hangingPunct="1">
                  <a:spcBef>
                    <a:spcPts val="0"/>
                  </a:spcBef>
                  <a:spcAft>
                    <a:spcPts val="600"/>
                  </a:spcAft>
                  <a:buFont typeface="Arial" panose="020B0604020202020204" pitchFamily="34" charset="0"/>
                  <a:buChar char="•"/>
                </a:pPr>
                <a:r>
                  <a:rPr lang="zh-CN" altLang="en-US" sz="2800" dirty="0"/>
                  <a:t>要学习的</a:t>
                </a:r>
                <a:r>
                  <a:rPr lang="zh-CN" altLang="en-US" sz="2800" dirty="0">
                    <a:solidFill>
                      <a:srgbClr val="FF0000"/>
                    </a:solidFill>
                  </a:rPr>
                  <a:t>策略</a:t>
                </a:r>
                <a:r>
                  <a:rPr lang="zh-CN" altLang="en-US" sz="2800" dirty="0"/>
                  <a:t>表示为给定的状态下采取的动作。</a:t>
                </a:r>
                <a:endParaRPr lang="en-US" altLang="zh-CN" sz="2800" dirty="0"/>
              </a:p>
              <a:p>
                <a:pPr marL="285750" indent="-285750" hangingPunct="1">
                  <a:spcBef>
                    <a:spcPts val="0"/>
                  </a:spcBef>
                  <a:spcAft>
                    <a:spcPts val="600"/>
                  </a:spcAft>
                  <a:buFont typeface="Arial" panose="020B0604020202020204" pitchFamily="34" charset="0"/>
                  <a:buChar char="•"/>
                </a:pPr>
                <a:r>
                  <a:rPr lang="zh-CN" altLang="en-US" sz="2800" dirty="0"/>
                  <a:t>强化学习过程中，系统不断地试错(trial and error)，以达到学习最优策略的目的</a:t>
                </a:r>
              </a:p>
            </p:txBody>
          </p:sp>
        </mc:Choice>
        <mc:Fallback xmlns="">
          <p:sp>
            <p:nvSpPr>
              <p:cNvPr id="3" name="矩形 2"/>
              <p:cNvSpPr>
                <a:spLocks noRot="1" noChangeAspect="1" noMove="1" noResize="1" noEditPoints="1" noAdjustHandles="1" noChangeArrowheads="1" noChangeShapeType="1" noTextEdit="1"/>
              </p:cNvSpPr>
              <p:nvPr/>
            </p:nvSpPr>
            <p:spPr>
              <a:xfrm>
                <a:off x="457200" y="3124200"/>
                <a:ext cx="11506200" cy="2908489"/>
              </a:xfrm>
              <a:prstGeom prst="rect">
                <a:avLst/>
              </a:prstGeom>
              <a:blipFill>
                <a:blip r:embed="rId3"/>
                <a:stretch>
                  <a:fillRect l="-953" t="-2935" r="-530" b="-41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54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p:cNvSpPr>
            <a:spLocks noGrp="1"/>
          </p:cNvSpPr>
          <p:nvPr>
            <p:ph idx="1"/>
          </p:nvPr>
        </p:nvSpPr>
        <p:spPr>
          <a:xfrm>
            <a:off x="457200" y="135310"/>
            <a:ext cx="11277600" cy="3505198"/>
          </a:xfrm>
        </p:spPr>
        <p:txBody>
          <a:bodyPr>
            <a:normAutofit/>
          </a:bodyPr>
          <a:lstStyle/>
          <a:p>
            <a:pPr hangingPunct="1">
              <a:spcBef>
                <a:spcPts val="0"/>
              </a:spcBef>
              <a:spcAft>
                <a:spcPts val="300"/>
              </a:spcAft>
            </a:pPr>
            <a:r>
              <a:rPr lang="zh-CN" altLang="en-US" sz="2800" b="1" dirty="0"/>
              <a:t>输入</a:t>
            </a:r>
            <a:r>
              <a:rPr lang="zh-CN" altLang="en-US" sz="2800" dirty="0"/>
              <a:t>：</a:t>
            </a:r>
          </a:p>
          <a:p>
            <a:pPr lvl="1" hangingPunct="1">
              <a:spcBef>
                <a:spcPts val="0"/>
              </a:spcBef>
              <a:spcAft>
                <a:spcPts val="300"/>
              </a:spcAft>
            </a:pPr>
            <a:r>
              <a:rPr lang="zh-CN" altLang="en-US" sz="2400" dirty="0"/>
              <a:t>状态（</a:t>
            </a:r>
            <a:r>
              <a:rPr lang="en-US" altLang="zh-CN" sz="2400" dirty="0"/>
              <a:t>State</a:t>
            </a:r>
            <a:r>
              <a:rPr lang="zh-CN" altLang="en-US" sz="2400" dirty="0"/>
              <a:t>）</a:t>
            </a:r>
            <a:r>
              <a:rPr lang="en-US" altLang="zh-CN" sz="2400" dirty="0"/>
              <a:t>= </a:t>
            </a:r>
            <a:r>
              <a:rPr lang="zh-CN" altLang="en-US" sz="2400" dirty="0"/>
              <a:t>环境，例如迷宫中的每一格是一个</a:t>
            </a:r>
            <a:r>
              <a:rPr lang="en-US" altLang="zh-CN" sz="2400" dirty="0"/>
              <a:t>state</a:t>
            </a:r>
            <a:r>
              <a:rPr lang="zh-CN" altLang="en-US" sz="2400" dirty="0"/>
              <a:t>，例如（</a:t>
            </a:r>
            <a:r>
              <a:rPr lang="en-US" altLang="zh-CN" sz="2400" dirty="0"/>
              <a:t>1</a:t>
            </a:r>
            <a:r>
              <a:rPr lang="zh-CN" altLang="en-US" sz="2400" dirty="0"/>
              <a:t>，</a:t>
            </a:r>
            <a:r>
              <a:rPr lang="en-US" altLang="zh-CN" sz="2400" dirty="0"/>
              <a:t>3</a:t>
            </a:r>
            <a:r>
              <a:rPr lang="zh-CN" altLang="en-US" sz="2400" dirty="0"/>
              <a:t>）</a:t>
            </a:r>
          </a:p>
          <a:p>
            <a:pPr lvl="1" hangingPunct="1">
              <a:spcBef>
                <a:spcPts val="0"/>
              </a:spcBef>
              <a:spcAft>
                <a:spcPts val="300"/>
              </a:spcAft>
            </a:pPr>
            <a:r>
              <a:rPr lang="zh-CN" altLang="en-US" sz="2400" dirty="0"/>
              <a:t>动作（</a:t>
            </a:r>
            <a:r>
              <a:rPr lang="en-US" altLang="zh-CN" sz="2400" dirty="0"/>
              <a:t>Action</a:t>
            </a:r>
            <a:r>
              <a:rPr lang="zh-CN" altLang="en-US" sz="2400" dirty="0"/>
              <a:t>）</a:t>
            </a:r>
            <a:r>
              <a:rPr lang="en-US" altLang="zh-CN" sz="2400" dirty="0"/>
              <a:t>= </a:t>
            </a:r>
            <a:r>
              <a:rPr lang="zh-CN" altLang="en-US" sz="2400" dirty="0"/>
              <a:t>在每个状态下，有什么行动是容许的，如｛上、下、左、右｝</a:t>
            </a:r>
          </a:p>
          <a:p>
            <a:pPr lvl="1" hangingPunct="1">
              <a:spcBef>
                <a:spcPts val="0"/>
              </a:spcBef>
              <a:spcAft>
                <a:spcPts val="300"/>
              </a:spcAft>
            </a:pPr>
            <a:r>
              <a:rPr lang="zh-CN" altLang="en-US" sz="2400" dirty="0"/>
              <a:t>奖励（</a:t>
            </a:r>
            <a:r>
              <a:rPr lang="en-US" altLang="zh-CN" sz="2400" dirty="0"/>
              <a:t>Rewards</a:t>
            </a:r>
            <a:r>
              <a:rPr lang="zh-CN" altLang="en-US" sz="2400" dirty="0"/>
              <a:t>）</a:t>
            </a:r>
            <a:r>
              <a:rPr lang="en-US" altLang="zh-CN" sz="2400" dirty="0"/>
              <a:t>= </a:t>
            </a:r>
            <a:r>
              <a:rPr lang="zh-CN" altLang="en-US" sz="2400" dirty="0"/>
              <a:t>进入每个状态时，能带来正面或负面的价值，迷宫中的那格可能有食物（</a:t>
            </a:r>
            <a:r>
              <a:rPr lang="en-US" altLang="zh-CN" sz="2400" dirty="0"/>
              <a:t>+1</a:t>
            </a:r>
            <a:r>
              <a:rPr lang="zh-CN" altLang="en-US" sz="2400" dirty="0"/>
              <a:t>），也可能有怪兽（</a:t>
            </a:r>
            <a:r>
              <a:rPr lang="en-US" altLang="zh-CN" sz="2400" dirty="0"/>
              <a:t>-100</a:t>
            </a:r>
            <a:r>
              <a:rPr lang="zh-CN" altLang="en-US" sz="2400" dirty="0"/>
              <a:t>）</a:t>
            </a:r>
          </a:p>
          <a:p>
            <a:pPr hangingPunct="1">
              <a:spcBef>
                <a:spcPts val="0"/>
              </a:spcBef>
              <a:spcAft>
                <a:spcPts val="300"/>
              </a:spcAft>
            </a:pPr>
            <a:r>
              <a:rPr lang="zh-CN" altLang="en-US" sz="2800" b="1" dirty="0"/>
              <a:t>输出</a:t>
            </a:r>
            <a:r>
              <a:rPr lang="zh-CN" altLang="en-US" sz="2800" dirty="0"/>
              <a:t>：</a:t>
            </a:r>
            <a:endParaRPr lang="en-US" altLang="zh-CN" sz="2800" dirty="0"/>
          </a:p>
          <a:p>
            <a:pPr lvl="1" hangingPunct="1">
              <a:spcBef>
                <a:spcPts val="0"/>
              </a:spcBef>
              <a:spcAft>
                <a:spcPts val="300"/>
              </a:spcAft>
            </a:pPr>
            <a:r>
              <a:rPr lang="zh-CN" altLang="en-US" sz="2400" dirty="0"/>
              <a:t>方案（</a:t>
            </a:r>
            <a:r>
              <a:rPr lang="en-US" altLang="zh-CN" sz="2400" dirty="0"/>
              <a:t>Policy</a:t>
            </a:r>
            <a:r>
              <a:rPr lang="zh-CN" altLang="en-US" sz="2400" dirty="0"/>
              <a:t>）</a:t>
            </a:r>
            <a:r>
              <a:rPr lang="en-US" altLang="zh-CN" sz="2400" dirty="0"/>
              <a:t>= </a:t>
            </a:r>
            <a:r>
              <a:rPr lang="zh-CN" altLang="en-US" sz="2400" dirty="0"/>
              <a:t>在每个状态下，你会选择哪个行动？</a:t>
            </a:r>
          </a:p>
          <a:p>
            <a:pPr hangingPunct="1">
              <a:spcBef>
                <a:spcPts val="0"/>
              </a:spcBef>
              <a:spcAft>
                <a:spcPts val="300"/>
              </a:spcAft>
            </a:pPr>
            <a:endParaRPr lang="zh-CN" altLang="en-US" sz="2800" dirty="0"/>
          </a:p>
          <a:p>
            <a:pPr marL="0" indent="0" hangingPunct="1">
              <a:spcBef>
                <a:spcPts val="0"/>
              </a:spcBef>
              <a:spcAft>
                <a:spcPts val="300"/>
              </a:spcAft>
              <a:buNone/>
              <a:defRPr/>
            </a:pPr>
            <a:endParaRPr lang="en-US" altLang="zh-CN" sz="2800" dirty="0"/>
          </a:p>
        </p:txBody>
      </p:sp>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54</a:t>
            </a:fld>
            <a:endParaRPr lang="en-US" altLang="zh-CN" sz="1400">
              <a:ea typeface="ＭＳ Ｐゴシック" pitchFamily="34" charset="-128"/>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3124200"/>
            <a:ext cx="7057148" cy="3124200"/>
          </a:xfrm>
          <a:prstGeom prst="rect">
            <a:avLst/>
          </a:prstGeom>
        </p:spPr>
      </p:pic>
    </p:spTree>
    <p:extLst>
      <p:ext uri="{BB962C8B-B14F-4D97-AF65-F5344CB8AC3E}">
        <p14:creationId xmlns:p14="http://schemas.microsoft.com/office/powerpoint/2010/main" val="2308453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p:cNvSpPr>
            <a:spLocks noGrp="1"/>
          </p:cNvSpPr>
          <p:nvPr>
            <p:ph idx="1"/>
          </p:nvPr>
        </p:nvSpPr>
        <p:spPr>
          <a:xfrm>
            <a:off x="609600" y="685801"/>
            <a:ext cx="10972800" cy="5440363"/>
          </a:xfrm>
        </p:spPr>
        <p:txBody>
          <a:bodyPr>
            <a:normAutofit/>
          </a:bodyPr>
          <a:lstStyle/>
          <a:p>
            <a:pPr marL="0" indent="0">
              <a:buNone/>
              <a:defRPr/>
            </a:pPr>
            <a:r>
              <a:rPr lang="en-US" altLang="zh-CN" dirty="0"/>
              <a:t>5</a:t>
            </a:r>
            <a:r>
              <a:rPr lang="zh-CN" altLang="en-US" dirty="0"/>
              <a:t>、半监督学习与主动学习</a:t>
            </a:r>
          </a:p>
          <a:p>
            <a:r>
              <a:rPr lang="zh-CN" altLang="en-US" dirty="0"/>
              <a:t>半监督学习</a:t>
            </a:r>
            <a:r>
              <a:rPr lang="en-US" altLang="zh-CN" dirty="0"/>
              <a:t>(semi-supervised learning)</a:t>
            </a:r>
            <a:r>
              <a:rPr lang="zh-CN" altLang="en-US" dirty="0"/>
              <a:t>是指利用</a:t>
            </a:r>
            <a:r>
              <a:rPr lang="zh-CN" altLang="en-US" dirty="0">
                <a:solidFill>
                  <a:srgbClr val="FF0000"/>
                </a:solidFill>
              </a:rPr>
              <a:t>标注数据</a:t>
            </a:r>
            <a:r>
              <a:rPr lang="zh-CN" altLang="en-US" dirty="0"/>
              <a:t>和</a:t>
            </a:r>
            <a:r>
              <a:rPr lang="zh-CN" altLang="en-US" dirty="0">
                <a:solidFill>
                  <a:srgbClr val="FF0000"/>
                </a:solidFill>
              </a:rPr>
              <a:t>未标注数据</a:t>
            </a:r>
            <a:r>
              <a:rPr lang="zh-CN" altLang="en-US" dirty="0"/>
              <a:t>学习预测模型的机器学习问题</a:t>
            </a:r>
            <a:endParaRPr lang="en-US" altLang="zh-CN" dirty="0"/>
          </a:p>
          <a:p>
            <a:pPr lvl="1"/>
            <a:r>
              <a:rPr lang="zh-CN" altLang="en-US" dirty="0"/>
              <a:t>通常，有少量标注数据、大量未标注数据</a:t>
            </a:r>
            <a:endParaRPr lang="en-US" altLang="zh-CN" dirty="0"/>
          </a:p>
          <a:p>
            <a:pPr lvl="1"/>
            <a:r>
              <a:rPr lang="zh-CN" altLang="en-US" dirty="0"/>
              <a:t>利用未标注数据中的信息，辅助标注数据进行监督学习，以较低的成本达到较好的学习效果</a:t>
            </a:r>
          </a:p>
        </p:txBody>
      </p:sp>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55</a:t>
            </a:fld>
            <a:endParaRPr lang="en-US" altLang="zh-CN" sz="1400">
              <a:ea typeface="ＭＳ Ｐゴシック" pitchFamily="34" charset="-128"/>
            </a:endParaRPr>
          </a:p>
        </p:txBody>
      </p:sp>
    </p:spTree>
    <p:extLst>
      <p:ext uri="{BB962C8B-B14F-4D97-AF65-F5344CB8AC3E}">
        <p14:creationId xmlns:p14="http://schemas.microsoft.com/office/powerpoint/2010/main" val="2156066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p:cNvSpPr>
            <a:spLocks noGrp="1"/>
          </p:cNvSpPr>
          <p:nvPr>
            <p:ph idx="1"/>
          </p:nvPr>
        </p:nvSpPr>
        <p:spPr>
          <a:xfrm>
            <a:off x="609600" y="685801"/>
            <a:ext cx="10972800" cy="5440363"/>
          </a:xfrm>
        </p:spPr>
        <p:txBody>
          <a:bodyPr>
            <a:normAutofit/>
          </a:bodyPr>
          <a:lstStyle/>
          <a:p>
            <a:r>
              <a:rPr lang="zh-CN" altLang="en-US" dirty="0"/>
              <a:t>主动学习</a:t>
            </a:r>
            <a:r>
              <a:rPr lang="en-US" altLang="zh-CN" dirty="0"/>
              <a:t>(active learning)</a:t>
            </a:r>
            <a:r>
              <a:rPr lang="zh-CN" altLang="en-US" dirty="0"/>
              <a:t>是指机器不断</a:t>
            </a:r>
            <a:r>
              <a:rPr lang="zh-CN" altLang="en-US" dirty="0">
                <a:solidFill>
                  <a:srgbClr val="FF0000"/>
                </a:solidFill>
              </a:rPr>
              <a:t>主动给出实例让教师进行标注</a:t>
            </a:r>
            <a:r>
              <a:rPr lang="zh-CN" altLang="en-US" dirty="0"/>
              <a:t>，然后利用标注数据学习预测模型的机器学习问题</a:t>
            </a:r>
            <a:endParaRPr lang="en-US" altLang="zh-CN" dirty="0"/>
          </a:p>
          <a:p>
            <a:pPr lvl="1"/>
            <a:r>
              <a:rPr lang="zh-CN" altLang="en-US" dirty="0"/>
              <a:t>通常的监督学习使用给定的标注数据，往往是随机得到的，可以看作是“被动学习”</a:t>
            </a:r>
            <a:endParaRPr lang="en-US" altLang="zh-CN" dirty="0"/>
          </a:p>
          <a:p>
            <a:pPr lvl="1"/>
            <a:r>
              <a:rPr lang="zh-CN" altLang="en-US" dirty="0"/>
              <a:t>主动学习的目标是找出</a:t>
            </a:r>
            <a:r>
              <a:rPr lang="zh-CN" altLang="en-US" dirty="0">
                <a:solidFill>
                  <a:srgbClr val="FF0000"/>
                </a:solidFill>
              </a:rPr>
              <a:t>对学习最有帮助的实例</a:t>
            </a:r>
            <a:r>
              <a:rPr lang="zh-CN" altLang="en-US" dirty="0"/>
              <a:t>让教师标注，以较小的标注代价，达到较好的学习效果。</a:t>
            </a:r>
          </a:p>
          <a:p>
            <a:r>
              <a:rPr lang="zh-CN" altLang="en-US" dirty="0"/>
              <a:t>半监督学习和主动学习更接近监督学习</a:t>
            </a:r>
            <a:endParaRPr lang="en-US" altLang="zh-CN" dirty="0"/>
          </a:p>
        </p:txBody>
      </p:sp>
      <p:sp>
        <p:nvSpPr>
          <p:cNvPr id="245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24580"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458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1221A16-1A20-4D2A-8C1D-F090B4CBEE91}" type="slidenum">
              <a:rPr lang="en-US" altLang="zh-CN" sz="1400">
                <a:ea typeface="ＭＳ Ｐゴシック" pitchFamily="34" charset="-128"/>
              </a:rPr>
              <a:pPr>
                <a:spcBef>
                  <a:spcPct val="0"/>
                </a:spcBef>
                <a:buClrTx/>
                <a:buFontTx/>
                <a:buNone/>
              </a:pPr>
              <a:t>56</a:t>
            </a:fld>
            <a:endParaRPr lang="en-US" altLang="zh-CN" sz="1400">
              <a:ea typeface="ＭＳ Ｐゴシック" pitchFamily="34" charset="-128"/>
            </a:endParaRPr>
          </a:p>
        </p:txBody>
      </p:sp>
    </p:spTree>
    <p:extLst>
      <p:ext uri="{BB962C8B-B14F-4D97-AF65-F5344CB8AC3E}">
        <p14:creationId xmlns:p14="http://schemas.microsoft.com/office/powerpoint/2010/main" val="2861852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pPr algn="l"/>
            <a:r>
              <a:rPr lang="zh-CN" altLang="en-US" dirty="0">
                <a:solidFill>
                  <a:srgbClr val="000090"/>
                </a:solidFill>
              </a:rPr>
              <a:t>本章小结</a:t>
            </a:r>
            <a:r>
              <a:rPr lang="en-US" altLang="zh-CN" dirty="0"/>
              <a:t> </a:t>
            </a:r>
            <a:endParaRPr lang="zh-CN" altLang="en-US" dirty="0"/>
          </a:p>
        </p:txBody>
      </p:sp>
      <p:sp>
        <p:nvSpPr>
          <p:cNvPr id="3" name="内容占位符 2"/>
          <p:cNvSpPr>
            <a:spLocks noGrp="1"/>
          </p:cNvSpPr>
          <p:nvPr>
            <p:ph idx="1"/>
          </p:nvPr>
        </p:nvSpPr>
        <p:spPr>
          <a:xfrm>
            <a:off x="685800" y="1417638"/>
            <a:ext cx="10972800" cy="4906962"/>
          </a:xfrm>
        </p:spPr>
        <p:txBody>
          <a:bodyPr>
            <a:normAutofit/>
          </a:bodyPr>
          <a:lstStyle/>
          <a:p>
            <a:pPr hangingPunct="1"/>
            <a:r>
              <a:rPr lang="zh-CN" altLang="en-US" sz="2800" dirty="0">
                <a:latin typeface="Arial" charset="0"/>
              </a:rPr>
              <a:t>机器学习的概念、相关术语</a:t>
            </a:r>
            <a:endParaRPr lang="en-US" altLang="zh-CN" sz="2800" dirty="0">
              <a:latin typeface="Arial" charset="0"/>
            </a:endParaRPr>
          </a:p>
          <a:p>
            <a:pPr hangingPunct="1"/>
            <a:r>
              <a:rPr lang="zh-CN" altLang="en-US" sz="2800" dirty="0">
                <a:latin typeface="Arial" charset="0"/>
              </a:rPr>
              <a:t>机器学习主要包括监督学习、无监督学习和强化学习</a:t>
            </a:r>
            <a:endParaRPr lang="en-US" altLang="zh-CN" sz="2800" dirty="0">
              <a:latin typeface="Arial" charset="0"/>
            </a:endParaRPr>
          </a:p>
          <a:p>
            <a:pPr lvl="1" hangingPunct="1"/>
            <a:r>
              <a:rPr lang="zh-CN" altLang="en-US" sz="2400" dirty="0">
                <a:latin typeface="Arial" charset="0"/>
              </a:rPr>
              <a:t>监督学习：从给定有限的训练数据出发，假设</a:t>
            </a:r>
            <a:r>
              <a:rPr lang="zh-CN" altLang="en-US" sz="2400" dirty="0">
                <a:solidFill>
                  <a:srgbClr val="FF0000"/>
                </a:solidFill>
                <a:latin typeface="Arial" charset="0"/>
              </a:rPr>
              <a:t>数据是独立同分布的</a:t>
            </a:r>
            <a:r>
              <a:rPr lang="zh-CN" altLang="en-US" sz="2400" dirty="0">
                <a:latin typeface="Arial" charset="0"/>
              </a:rPr>
              <a:t>，而且</a:t>
            </a:r>
            <a:r>
              <a:rPr lang="zh-CN" altLang="en-US" sz="2400" dirty="0">
                <a:solidFill>
                  <a:srgbClr val="FF0000"/>
                </a:solidFill>
                <a:latin typeface="Arial" charset="0"/>
              </a:rPr>
              <a:t>假设模型属于某个假设空间</a:t>
            </a:r>
            <a:r>
              <a:rPr lang="zh-CN" altLang="en-US" sz="2400" dirty="0">
                <a:latin typeface="Arial" charset="0"/>
              </a:rPr>
              <a:t>，应用某一</a:t>
            </a:r>
            <a:r>
              <a:rPr lang="zh-CN" altLang="en-US" sz="2400" dirty="0">
                <a:solidFill>
                  <a:srgbClr val="FF0000"/>
                </a:solidFill>
                <a:latin typeface="Arial" charset="0"/>
              </a:rPr>
              <a:t>评价准则</a:t>
            </a:r>
            <a:r>
              <a:rPr lang="zh-CN" altLang="en-US" sz="2400" dirty="0">
                <a:latin typeface="Arial" charset="0"/>
              </a:rPr>
              <a:t>，从假设空间中选取一个</a:t>
            </a:r>
            <a:r>
              <a:rPr lang="zh-CN" altLang="en-US" sz="2400" dirty="0">
                <a:solidFill>
                  <a:srgbClr val="FF0000"/>
                </a:solidFill>
                <a:latin typeface="Arial" charset="0"/>
              </a:rPr>
              <a:t>最优的模型</a:t>
            </a:r>
            <a:r>
              <a:rPr lang="zh-CN" altLang="en-US" sz="2400" dirty="0">
                <a:latin typeface="Arial" charset="0"/>
              </a:rPr>
              <a:t>，使它对己给训练数据及未知测试数据在给定评价标准意义下有最准确的预测</a:t>
            </a:r>
            <a:endParaRPr lang="en-US" altLang="zh-CN" sz="2400" dirty="0">
              <a:latin typeface="Arial" charset="0"/>
            </a:endParaRPr>
          </a:p>
          <a:p>
            <a:pPr lvl="2" hangingPunct="1"/>
            <a:r>
              <a:rPr lang="zh-CN" altLang="en-US" sz="2000" dirty="0">
                <a:latin typeface="Arial" charset="0"/>
              </a:rPr>
              <a:t>分类问题、标注问题和回归问题都是监督学习的重要问题</a:t>
            </a:r>
            <a:endParaRPr lang="en-US" altLang="zh-CN" sz="2000" dirty="0">
              <a:latin typeface="Arial" charset="0"/>
            </a:endParaRPr>
          </a:p>
          <a:p>
            <a:pPr lvl="1" hangingPunct="1"/>
            <a:r>
              <a:rPr lang="zh-CN" altLang="en-US" sz="2400" dirty="0">
                <a:latin typeface="Arial" charset="0"/>
              </a:rPr>
              <a:t>无监督学习</a:t>
            </a:r>
            <a:endParaRPr lang="en-US" altLang="zh-CN" sz="2400" dirty="0">
              <a:latin typeface="Arial" charset="0"/>
            </a:endParaRPr>
          </a:p>
          <a:p>
            <a:pPr lvl="2" hangingPunct="1"/>
            <a:r>
              <a:rPr lang="en-US" altLang="zh-CN" sz="2000" dirty="0">
                <a:latin typeface="Arial" charset="0"/>
              </a:rPr>
              <a:t>3</a:t>
            </a:r>
            <a:r>
              <a:rPr lang="zh-CN" altLang="en-US" sz="2000" dirty="0">
                <a:latin typeface="Arial" charset="0"/>
              </a:rPr>
              <a:t>种主要类型</a:t>
            </a:r>
            <a:endParaRPr lang="en-US" altLang="zh-CN" sz="2000" dirty="0">
              <a:latin typeface="Arial" charset="0"/>
            </a:endParaRPr>
          </a:p>
          <a:p>
            <a:pPr lvl="1" hangingPunct="1"/>
            <a:r>
              <a:rPr lang="zh-CN" altLang="en-US" sz="2400" dirty="0">
                <a:latin typeface="Arial" charset="0"/>
              </a:rPr>
              <a:t>强化学习</a:t>
            </a:r>
            <a:endParaRPr lang="en-US" altLang="zh-CN" sz="2400" dirty="0">
              <a:latin typeface="Arial" charset="0"/>
            </a:endParaRPr>
          </a:p>
          <a:p>
            <a:pPr lvl="1" hangingPunct="1"/>
            <a:r>
              <a:rPr lang="zh-CN" altLang="en-US" sz="2400" dirty="0">
                <a:latin typeface="Arial" charset="0"/>
              </a:rPr>
              <a:t>半监督学习与主动学习</a:t>
            </a:r>
            <a:endParaRPr lang="en-US" altLang="zh-CN" sz="2400" dirty="0">
              <a:latin typeface="Arial" charset="0"/>
            </a:endParaRPr>
          </a:p>
        </p:txBody>
      </p:sp>
      <p:sp>
        <p:nvSpPr>
          <p:cNvPr id="4096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a:latin typeface="黑体" pitchFamily="49" charset="-122"/>
            </a:endParaRPr>
          </a:p>
        </p:txBody>
      </p:sp>
      <p:sp>
        <p:nvSpPr>
          <p:cNvPr id="40965"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4096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757E6930-1331-47E5-8C87-8518A81766F7}" type="slidenum">
              <a:rPr lang="en-US" altLang="zh-CN" sz="1400">
                <a:ea typeface="ＭＳ Ｐゴシック" pitchFamily="34" charset="-128"/>
              </a:rPr>
              <a:pPr>
                <a:spcBef>
                  <a:spcPct val="0"/>
                </a:spcBef>
                <a:buClrTx/>
                <a:buFontTx/>
                <a:buNone/>
              </a:pPr>
              <a:t>57</a:t>
            </a:fld>
            <a:endParaRPr lang="en-US" altLang="zh-CN" sz="1400">
              <a:ea typeface="ＭＳ Ｐゴシック" pitchFamily="34" charset="-128"/>
            </a:endParaRPr>
          </a:p>
        </p:txBody>
      </p:sp>
    </p:spTree>
    <p:extLst>
      <p:ext uri="{BB962C8B-B14F-4D97-AF65-F5344CB8AC3E}">
        <p14:creationId xmlns:p14="http://schemas.microsoft.com/office/powerpoint/2010/main" val="1375666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p:cNvSpPr>
            <a:spLocks noGrp="1"/>
          </p:cNvSpPr>
          <p:nvPr>
            <p:ph idx="1"/>
          </p:nvPr>
        </p:nvSpPr>
        <p:spPr>
          <a:xfrm>
            <a:off x="533400" y="533401"/>
            <a:ext cx="11125200" cy="5592763"/>
          </a:xfrm>
        </p:spPr>
        <p:txBody>
          <a:bodyPr>
            <a:normAutofit/>
          </a:bodyPr>
          <a:lstStyle/>
          <a:p>
            <a:pPr hangingPunct="1"/>
            <a:r>
              <a:rPr lang="zh-CN" altLang="en-US" dirty="0"/>
              <a:t>课程安排</a:t>
            </a:r>
            <a:endParaRPr lang="zh-CN" altLang="zh-CN" dirty="0"/>
          </a:p>
          <a:p>
            <a:pPr lvl="1" hangingPunct="1"/>
            <a:r>
              <a:rPr lang="zh-CN" altLang="en-US" dirty="0"/>
              <a:t>课堂授课</a:t>
            </a:r>
            <a:r>
              <a:rPr lang="en-US" altLang="zh-CN" dirty="0"/>
              <a:t>40</a:t>
            </a:r>
            <a:r>
              <a:rPr lang="zh-CN" altLang="en-US" dirty="0"/>
              <a:t>学时</a:t>
            </a:r>
            <a:endParaRPr lang="en-US" altLang="zh-CN" dirty="0"/>
          </a:p>
          <a:p>
            <a:pPr lvl="2" hangingPunct="1"/>
            <a:r>
              <a:rPr lang="zh-CN" altLang="en-US" dirty="0"/>
              <a:t>沙河（</a:t>
            </a:r>
            <a:r>
              <a:rPr lang="en-US" altLang="zh-CN" dirty="0"/>
              <a:t>771443499</a:t>
            </a:r>
            <a:r>
              <a:rPr lang="zh-CN" altLang="en-US" dirty="0"/>
              <a:t>）</a:t>
            </a:r>
            <a:endParaRPr lang="en-US" altLang="zh-CN" dirty="0"/>
          </a:p>
          <a:p>
            <a:pPr lvl="2" hangingPunct="1"/>
            <a:r>
              <a:rPr lang="zh-CN" altLang="en-US" dirty="0"/>
              <a:t>中电科（</a:t>
            </a:r>
            <a:r>
              <a:rPr lang="en-US" altLang="zh-CN" dirty="0"/>
              <a:t>767543819</a:t>
            </a:r>
            <a:r>
              <a:rPr lang="zh-CN" altLang="en-US" dirty="0"/>
              <a:t>）</a:t>
            </a:r>
            <a:endParaRPr lang="en-US" altLang="zh-CN" dirty="0"/>
          </a:p>
          <a:p>
            <a:pPr lvl="2" hangingPunct="1"/>
            <a:endParaRPr lang="en-US" altLang="zh-CN" dirty="0"/>
          </a:p>
          <a:p>
            <a:pPr lvl="1" hangingPunct="1"/>
            <a:r>
              <a:rPr lang="zh-CN" altLang="en-US" dirty="0"/>
              <a:t>成绩评定：期末考试成绩：</a:t>
            </a:r>
            <a:r>
              <a:rPr lang="en-US" altLang="zh-CN" dirty="0"/>
              <a:t>50% + </a:t>
            </a:r>
            <a:r>
              <a:rPr lang="zh-CN" altLang="en-US" dirty="0"/>
              <a:t>研究报告成绩：</a:t>
            </a:r>
            <a:r>
              <a:rPr lang="en-US" altLang="zh-CN" dirty="0"/>
              <a:t>50%</a:t>
            </a:r>
            <a:endParaRPr lang="zh-CN" altLang="en-US" dirty="0"/>
          </a:p>
          <a:p>
            <a:pPr lvl="1" hangingPunct="1"/>
            <a:r>
              <a:rPr lang="zh-CN" altLang="en-US" dirty="0"/>
              <a:t>答疑与讨论：邮件：</a:t>
            </a:r>
            <a:r>
              <a:rPr lang="en-US" altLang="zh-CN" dirty="0"/>
              <a:t>1316760@qq.com</a:t>
            </a:r>
            <a:r>
              <a:rPr lang="zh-CN" altLang="en-US" dirty="0"/>
              <a:t>；正式上课后每周五</a:t>
            </a:r>
            <a:r>
              <a:rPr lang="en-US" altLang="zh-CN" dirty="0"/>
              <a:t>18:00-19:00</a:t>
            </a:r>
          </a:p>
          <a:p>
            <a:r>
              <a:rPr lang="zh-CN" altLang="zh-CN" dirty="0"/>
              <a:t>课程涉及的</a:t>
            </a:r>
            <a:r>
              <a:rPr lang="zh-CN" altLang="en-US" dirty="0"/>
              <a:t>预备</a:t>
            </a:r>
            <a:r>
              <a:rPr lang="zh-CN" altLang="zh-CN" dirty="0"/>
              <a:t>知识</a:t>
            </a:r>
          </a:p>
          <a:p>
            <a:pPr lvl="1"/>
            <a:r>
              <a:rPr lang="zh-CN" altLang="en-US" dirty="0"/>
              <a:t>矩阵、概率与统计</a:t>
            </a:r>
            <a:endParaRPr lang="zh-CN" altLang="zh-CN" dirty="0"/>
          </a:p>
          <a:p>
            <a:pPr lvl="1"/>
            <a:r>
              <a:rPr lang="zh-CN" altLang="zh-CN" dirty="0"/>
              <a:t>算法设计基础</a:t>
            </a:r>
            <a:endParaRPr lang="en-US" altLang="zh-CN" dirty="0"/>
          </a:p>
        </p:txBody>
      </p:sp>
      <p:sp>
        <p:nvSpPr>
          <p:cNvPr id="2355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dirty="0">
                <a:latin typeface="黑体" pitchFamily="49" charset="-122"/>
              </a:rPr>
              <a:t>第</a:t>
            </a:r>
            <a:r>
              <a:rPr lang="en-US" altLang="zh-CN" sz="1400" dirty="0">
                <a:latin typeface="黑体" pitchFamily="49" charset="-122"/>
              </a:rPr>
              <a:t>1</a:t>
            </a:r>
            <a:r>
              <a:rPr lang="zh-CN" altLang="en-US" sz="1400" dirty="0">
                <a:latin typeface="黑体" pitchFamily="49" charset="-122"/>
              </a:rPr>
              <a:t>章：课程概述</a:t>
            </a:r>
            <a:endParaRPr lang="zh-CN" altLang="zh-CN" sz="1400" dirty="0">
              <a:latin typeface="黑体" pitchFamily="49" charset="-122"/>
            </a:endParaRPr>
          </a:p>
        </p:txBody>
      </p:sp>
      <p:sp>
        <p:nvSpPr>
          <p:cNvPr id="23556" name="页脚占位符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t>© </a:t>
            </a:r>
            <a:r>
              <a:rPr lang="zh-CN" altLang="en-US" sz="1400"/>
              <a:t>李凡 电子科技大学 信软学院</a:t>
            </a:r>
            <a:endParaRPr lang="zh-CN" altLang="zh-CN" sz="1400">
              <a:latin typeface="Arial Unicode MS" pitchFamily="34" charset="-122"/>
            </a:endParaRPr>
          </a:p>
        </p:txBody>
      </p:sp>
      <p:sp>
        <p:nvSpPr>
          <p:cNvPr id="2355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2453CCB4-EDF2-4A25-A366-ED99DF55B093}" type="slidenum">
              <a:rPr lang="en-US" altLang="zh-CN" sz="1400">
                <a:ea typeface="ＭＳ Ｐゴシック" pitchFamily="34" charset="-128"/>
              </a:rPr>
              <a:pPr>
                <a:spcBef>
                  <a:spcPct val="0"/>
                </a:spcBef>
                <a:buClrTx/>
                <a:buFontTx/>
                <a:buNone/>
              </a:pPr>
              <a:t>6</a:t>
            </a:fld>
            <a:endParaRPr lang="en-US" altLang="zh-CN" sz="1400">
              <a:ea typeface="ＭＳ Ｐゴシック" pitchFamily="34" charset="-128"/>
            </a:endParaRPr>
          </a:p>
        </p:txBody>
      </p:sp>
      <p:pic>
        <p:nvPicPr>
          <p:cNvPr id="2" name="图片 1">
            <a:extLst>
              <a:ext uri="{FF2B5EF4-FFF2-40B4-BE49-F238E27FC236}">
                <a16:creationId xmlns:a16="http://schemas.microsoft.com/office/drawing/2014/main" id="{D86E55AE-6155-42D7-A0B4-E41B10AD06F1}"/>
              </a:ext>
            </a:extLst>
          </p:cNvPr>
          <p:cNvPicPr>
            <a:picLocks noChangeAspect="1"/>
          </p:cNvPicPr>
          <p:nvPr/>
        </p:nvPicPr>
        <p:blipFill>
          <a:blip r:embed="rId2"/>
          <a:stretch>
            <a:fillRect/>
          </a:stretch>
        </p:blipFill>
        <p:spPr>
          <a:xfrm>
            <a:off x="5575226" y="995066"/>
            <a:ext cx="1435174" cy="1841595"/>
          </a:xfrm>
          <a:prstGeom prst="rect">
            <a:avLst/>
          </a:prstGeom>
        </p:spPr>
      </p:pic>
      <p:sp>
        <p:nvSpPr>
          <p:cNvPr id="3" name="矩形 2">
            <a:extLst>
              <a:ext uri="{FF2B5EF4-FFF2-40B4-BE49-F238E27FC236}">
                <a16:creationId xmlns:a16="http://schemas.microsoft.com/office/drawing/2014/main" id="{FEB8465B-D29A-4D30-9133-7DE931D33D79}"/>
              </a:ext>
            </a:extLst>
          </p:cNvPr>
          <p:cNvSpPr/>
          <p:nvPr/>
        </p:nvSpPr>
        <p:spPr>
          <a:xfrm>
            <a:off x="7772400" y="491797"/>
            <a:ext cx="2646878" cy="2308324"/>
          </a:xfrm>
          <a:prstGeom prst="rect">
            <a:avLst/>
          </a:prstGeom>
          <a:ln>
            <a:solidFill>
              <a:schemeClr val="tx1"/>
            </a:solidFill>
          </a:ln>
        </p:spPr>
        <p:txBody>
          <a:bodyPr wrap="none">
            <a:spAutoFit/>
          </a:bodyPr>
          <a:lstStyle/>
          <a:p>
            <a:r>
              <a:rPr lang="zh-CN" altLang="en-US" sz="2400" dirty="0">
                <a:latin typeface="黑体" panose="02010609060101010101" pitchFamily="49" charset="-122"/>
                <a:ea typeface="黑体" panose="02010609060101010101" pitchFamily="49" charset="-122"/>
              </a:rPr>
              <a:t>中电科班课程</a:t>
            </a:r>
            <a:r>
              <a:rPr lang="en-US" altLang="zh-CN" sz="2400" dirty="0">
                <a:latin typeface="黑体" panose="02010609060101010101" pitchFamily="49" charset="-122"/>
                <a:ea typeface="黑体" panose="02010609060101010101" pitchFamily="49" charset="-122"/>
              </a:rPr>
              <a:t>QQ</a:t>
            </a:r>
            <a:r>
              <a:rPr lang="zh-CN" altLang="en-US" sz="2400" dirty="0">
                <a:latin typeface="黑体" panose="02010609060101010101" pitchFamily="49" charset="-122"/>
                <a:ea typeface="黑体" panose="02010609060101010101" pitchFamily="49" charset="-122"/>
              </a:rPr>
              <a:t>群</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p:txBody>
      </p:sp>
      <p:sp>
        <p:nvSpPr>
          <p:cNvPr id="8" name="矩形 7">
            <a:extLst>
              <a:ext uri="{FF2B5EF4-FFF2-40B4-BE49-F238E27FC236}">
                <a16:creationId xmlns:a16="http://schemas.microsoft.com/office/drawing/2014/main" id="{D69F566F-D606-40B7-A1E2-8B5589C1D962}"/>
              </a:ext>
            </a:extLst>
          </p:cNvPr>
          <p:cNvSpPr/>
          <p:nvPr/>
        </p:nvSpPr>
        <p:spPr>
          <a:xfrm>
            <a:off x="5257800" y="501003"/>
            <a:ext cx="2031325" cy="2308324"/>
          </a:xfrm>
          <a:prstGeom prst="rect">
            <a:avLst/>
          </a:prstGeom>
          <a:ln>
            <a:solidFill>
              <a:schemeClr val="tx1"/>
            </a:solidFill>
          </a:ln>
        </p:spPr>
        <p:txBody>
          <a:bodyPr wrap="none">
            <a:spAutoFit/>
          </a:bodyPr>
          <a:lstStyle/>
          <a:p>
            <a:r>
              <a:rPr lang="zh-CN" altLang="en-US" sz="2400" dirty="0">
                <a:latin typeface="黑体" panose="02010609060101010101" pitchFamily="49" charset="-122"/>
                <a:ea typeface="黑体" panose="02010609060101010101" pitchFamily="49" charset="-122"/>
              </a:rPr>
              <a:t>沙河课程</a:t>
            </a:r>
            <a:r>
              <a:rPr lang="en-US" altLang="zh-CN" sz="2400" dirty="0">
                <a:latin typeface="黑体" panose="02010609060101010101" pitchFamily="49" charset="-122"/>
                <a:ea typeface="黑体" panose="02010609060101010101" pitchFamily="49" charset="-122"/>
              </a:rPr>
              <a:t>QQ</a:t>
            </a:r>
            <a:r>
              <a:rPr lang="zh-CN" altLang="en-US" sz="2400" dirty="0">
                <a:latin typeface="黑体" panose="02010609060101010101" pitchFamily="49" charset="-122"/>
                <a:ea typeface="黑体" panose="02010609060101010101" pitchFamily="49" charset="-122"/>
              </a:rPr>
              <a:t>群</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06144C53-F30C-467D-AFA8-88B6C9CE957D}"/>
              </a:ext>
            </a:extLst>
          </p:cNvPr>
          <p:cNvPicPr>
            <a:picLocks noChangeAspect="1"/>
          </p:cNvPicPr>
          <p:nvPr/>
        </p:nvPicPr>
        <p:blipFill>
          <a:blip r:embed="rId3"/>
          <a:stretch>
            <a:fillRect/>
          </a:stretch>
        </p:blipFill>
        <p:spPr>
          <a:xfrm>
            <a:off x="8378252" y="953462"/>
            <a:ext cx="1435174" cy="1841595"/>
          </a:xfrm>
          <a:prstGeom prst="rect">
            <a:avLst/>
          </a:prstGeom>
        </p:spPr>
      </p:pic>
    </p:spTree>
    <p:extLst>
      <p:ext uri="{BB962C8B-B14F-4D97-AF65-F5344CB8AC3E}">
        <p14:creationId xmlns:p14="http://schemas.microsoft.com/office/powerpoint/2010/main" val="2094257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0" y="609600"/>
            <a:ext cx="11049000" cy="5638800"/>
          </a:xfrm>
        </p:spPr>
        <p:txBody>
          <a:bodyPr>
            <a:normAutofit/>
          </a:bodyPr>
          <a:lstStyle/>
          <a:p>
            <a:pPr hangingPunct="1"/>
            <a:r>
              <a:rPr lang="zh-CN" altLang="en-US" dirty="0"/>
              <a:t>本课程的目的</a:t>
            </a:r>
            <a:endParaRPr lang="en-US" altLang="zh-CN" dirty="0"/>
          </a:p>
          <a:p>
            <a:pPr lvl="1" hangingPunct="1"/>
            <a:r>
              <a:rPr lang="zh-CN" altLang="zh-CN" dirty="0"/>
              <a:t>对机器学习</a:t>
            </a:r>
            <a:r>
              <a:rPr lang="zh-CN" altLang="en-US" dirty="0"/>
              <a:t>（</a:t>
            </a:r>
            <a:r>
              <a:rPr lang="zh-CN" altLang="zh-CN" dirty="0"/>
              <a:t>有所了解并</a:t>
            </a:r>
            <a:r>
              <a:rPr lang="zh-CN" altLang="en-US" dirty="0"/>
              <a:t>）</a:t>
            </a:r>
            <a:r>
              <a:rPr lang="zh-CN" altLang="zh-CN" dirty="0">
                <a:solidFill>
                  <a:srgbClr val="FF0000"/>
                </a:solidFill>
              </a:rPr>
              <a:t>感兴趣</a:t>
            </a:r>
            <a:r>
              <a:rPr lang="zh-CN" altLang="zh-CN" dirty="0"/>
              <a:t>的同学</a:t>
            </a:r>
            <a:endParaRPr lang="en-US" altLang="zh-CN" dirty="0"/>
          </a:p>
          <a:p>
            <a:pPr lvl="1" hangingPunct="1"/>
            <a:r>
              <a:rPr lang="zh-CN" altLang="zh-CN" dirty="0"/>
              <a:t>对未来发展方向不明确</a:t>
            </a:r>
            <a:r>
              <a:rPr lang="zh-CN" altLang="en-US" dirty="0"/>
              <a:t>的同学</a:t>
            </a:r>
            <a:endParaRPr lang="en-US" altLang="zh-CN" dirty="0"/>
          </a:p>
          <a:p>
            <a:pPr lvl="1" hangingPunct="1"/>
            <a:r>
              <a:rPr lang="zh-CN" altLang="en-US" dirty="0"/>
              <a:t>其他情况？</a:t>
            </a:r>
            <a:endParaRPr lang="en-US" altLang="zh-CN" dirty="0"/>
          </a:p>
        </p:txBody>
      </p:sp>
      <p:sp>
        <p:nvSpPr>
          <p:cNvPr id="19460"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dirty="0">
              <a:latin typeface="黑体" pitchFamily="49" charset="-122"/>
            </a:endParaRPr>
          </a:p>
        </p:txBody>
      </p:sp>
      <p:sp>
        <p:nvSpPr>
          <p:cNvPr id="19461"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latin typeface="Arial Unicode MS" pitchFamily="34" charset="-122"/>
              </a:rPr>
              <a:t>© </a:t>
            </a:r>
            <a:r>
              <a:rPr lang="zh-CN" altLang="en-US" sz="1400">
                <a:latin typeface="Arial Unicode MS" pitchFamily="34" charset="-122"/>
              </a:rPr>
              <a:t>李凡 电子科技大学 信软学院</a:t>
            </a:r>
            <a:endParaRPr lang="zh-CN" altLang="zh-CN" sz="1400">
              <a:latin typeface="Arial Unicode MS" pitchFamily="34" charset="-122"/>
            </a:endParaRPr>
          </a:p>
        </p:txBody>
      </p:sp>
      <p:sp>
        <p:nvSpPr>
          <p:cNvPr id="1946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7D0F79CC-FF85-4CFF-B678-82FF74BBA259}" type="slidenum">
              <a:rPr lang="en-US" altLang="zh-CN" sz="1400">
                <a:ea typeface="ＭＳ Ｐゴシック" pitchFamily="34" charset="-128"/>
              </a:rPr>
              <a:pPr>
                <a:spcBef>
                  <a:spcPct val="0"/>
                </a:spcBef>
                <a:buClrTx/>
                <a:buFontTx/>
                <a:buNone/>
              </a:pPr>
              <a:t>7</a:t>
            </a:fld>
            <a:endParaRPr lang="en-US" altLang="zh-CN" sz="1400">
              <a:ea typeface="ＭＳ Ｐゴシック" pitchFamily="34" charset="-128"/>
            </a:endParaRPr>
          </a:p>
        </p:txBody>
      </p:sp>
    </p:spTree>
    <p:extLst>
      <p:ext uri="{BB962C8B-B14F-4D97-AF65-F5344CB8AC3E}">
        <p14:creationId xmlns:p14="http://schemas.microsoft.com/office/powerpoint/2010/main" val="2829609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0" y="609600"/>
            <a:ext cx="3810000" cy="5638800"/>
          </a:xfrm>
        </p:spPr>
        <p:txBody>
          <a:bodyPr>
            <a:normAutofit/>
          </a:bodyPr>
          <a:lstStyle/>
          <a:p>
            <a:pPr hangingPunct="1"/>
            <a:r>
              <a:rPr lang="zh-CN" altLang="en-US" dirty="0"/>
              <a:t>如何学习本课程？</a:t>
            </a:r>
            <a:endParaRPr lang="en-US" altLang="zh-CN" dirty="0"/>
          </a:p>
          <a:p>
            <a:pPr lvl="1" hangingPunct="1"/>
            <a:r>
              <a:rPr lang="zh-CN" altLang="en-US" dirty="0"/>
              <a:t>课堂上抓住脉络</a:t>
            </a:r>
            <a:endParaRPr lang="en-US" altLang="zh-CN" dirty="0"/>
          </a:p>
          <a:p>
            <a:pPr lvl="1" hangingPunct="1"/>
            <a:r>
              <a:rPr lang="zh-CN" altLang="en-US" dirty="0"/>
              <a:t>课后补充细节</a:t>
            </a:r>
            <a:endParaRPr lang="en-US" altLang="zh-CN" dirty="0"/>
          </a:p>
          <a:p>
            <a:pPr lvl="2" hangingPunct="1"/>
            <a:r>
              <a:rPr lang="zh-CN" altLang="en-US" dirty="0"/>
              <a:t>如何自学？</a:t>
            </a:r>
            <a:endParaRPr lang="en-US" altLang="zh-CN" dirty="0"/>
          </a:p>
          <a:p>
            <a:pPr lvl="1" hangingPunct="1"/>
            <a:r>
              <a:rPr lang="zh-CN" altLang="en-US" dirty="0"/>
              <a:t>补充实践环节</a:t>
            </a:r>
            <a:endParaRPr lang="en-US" altLang="zh-CN" dirty="0"/>
          </a:p>
        </p:txBody>
      </p:sp>
      <p:sp>
        <p:nvSpPr>
          <p:cNvPr id="19460"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zh-CN" altLang="en-US" sz="1400">
                <a:latin typeface="黑体" pitchFamily="49" charset="-122"/>
              </a:rPr>
              <a:t>第</a:t>
            </a:r>
            <a:r>
              <a:rPr lang="en-US" altLang="zh-CN" sz="1400">
                <a:latin typeface="黑体" pitchFamily="49" charset="-122"/>
              </a:rPr>
              <a:t>1</a:t>
            </a:r>
            <a:r>
              <a:rPr lang="zh-CN" altLang="en-US" sz="1400">
                <a:latin typeface="黑体" pitchFamily="49" charset="-122"/>
              </a:rPr>
              <a:t>章：课程概述</a:t>
            </a:r>
            <a:endParaRPr lang="zh-CN" altLang="zh-CN" sz="1400" dirty="0">
              <a:latin typeface="黑体" pitchFamily="49" charset="-122"/>
            </a:endParaRPr>
          </a:p>
        </p:txBody>
      </p:sp>
      <p:sp>
        <p:nvSpPr>
          <p:cNvPr id="19461" name="页脚占位符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r>
              <a:rPr lang="en-US" altLang="zh-CN" sz="1400">
                <a:latin typeface="Arial Unicode MS" pitchFamily="34" charset="-122"/>
              </a:rPr>
              <a:t>© </a:t>
            </a:r>
            <a:r>
              <a:rPr lang="zh-CN" altLang="en-US" sz="1400">
                <a:latin typeface="Arial Unicode MS" pitchFamily="34" charset="-122"/>
              </a:rPr>
              <a:t>李凡 电子科技大学 信软学院</a:t>
            </a:r>
            <a:endParaRPr lang="zh-CN" altLang="zh-CN" sz="1400">
              <a:latin typeface="Arial Unicode MS" pitchFamily="34" charset="-122"/>
            </a:endParaRPr>
          </a:p>
        </p:txBody>
      </p:sp>
      <p:sp>
        <p:nvSpPr>
          <p:cNvPr id="1946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0000"/>
              </a:buClr>
              <a:buFont typeface="Wingdings" pitchFamily="2" charset="2"/>
              <a:buChar char="n"/>
              <a:defRPr sz="3200">
                <a:solidFill>
                  <a:schemeClr val="tx1"/>
                </a:solidFill>
                <a:latin typeface="Arial" charset="0"/>
                <a:ea typeface="黑体" pitchFamily="49" charset="-122"/>
                <a:cs typeface="Arial" charset="0"/>
              </a:defRPr>
            </a:lvl1pPr>
            <a:lvl2pPr marL="742950" indent="-285750">
              <a:spcBef>
                <a:spcPct val="20000"/>
              </a:spcBef>
              <a:buClr>
                <a:srgbClr val="FF0000"/>
              </a:buClr>
              <a:buFont typeface="Wingdings" pitchFamily="2" charset="2"/>
              <a:buChar char="l"/>
              <a:defRPr sz="2800">
                <a:solidFill>
                  <a:schemeClr val="tx1"/>
                </a:solidFill>
                <a:latin typeface="Arial" charset="0"/>
                <a:ea typeface="黑体" pitchFamily="49" charset="-122"/>
                <a:cs typeface="Arial" charset="0"/>
              </a:defRPr>
            </a:lvl2pPr>
            <a:lvl3pPr marL="1143000" indent="-228600">
              <a:spcBef>
                <a:spcPct val="20000"/>
              </a:spcBef>
              <a:buClr>
                <a:srgbClr val="FF0000"/>
              </a:buClr>
              <a:buFont typeface="Wingdings" pitchFamily="2" charset="2"/>
              <a:buChar char="Ø"/>
              <a:defRPr sz="2400">
                <a:solidFill>
                  <a:schemeClr val="tx1"/>
                </a:solidFill>
                <a:latin typeface="Arial" charset="0"/>
                <a:ea typeface="黑体" pitchFamily="49" charset="-122"/>
                <a:cs typeface="Arial" charset="0"/>
              </a:defRPr>
            </a:lvl3pPr>
            <a:lvl4pPr marL="1600200" indent="-228600">
              <a:spcBef>
                <a:spcPct val="20000"/>
              </a:spcBef>
              <a:buChar char="–"/>
              <a:defRPr sz="2000">
                <a:solidFill>
                  <a:schemeClr val="tx1"/>
                </a:solidFill>
                <a:latin typeface="Arial" charset="0"/>
                <a:ea typeface="黑体" pitchFamily="49" charset="-122"/>
                <a:cs typeface="Arial" charset="0"/>
              </a:defRPr>
            </a:lvl4pPr>
            <a:lvl5pPr marL="2057400" indent="-228600">
              <a:spcBef>
                <a:spcPct val="20000"/>
              </a:spcBef>
              <a:buChar char="»"/>
              <a:defRPr sz="2000">
                <a:solidFill>
                  <a:schemeClr val="tx1"/>
                </a:solidFill>
                <a:latin typeface="Arial" charset="0"/>
                <a:ea typeface="黑体" pitchFamily="49" charset="-122"/>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黑体" pitchFamily="49" charset="-122"/>
                <a:cs typeface="Arial" charset="0"/>
              </a:defRPr>
            </a:lvl9pPr>
          </a:lstStyle>
          <a:p>
            <a:pPr>
              <a:spcBef>
                <a:spcPct val="0"/>
              </a:spcBef>
              <a:buClrTx/>
              <a:buFontTx/>
              <a:buNone/>
            </a:pPr>
            <a:fld id="{7D0F79CC-FF85-4CFF-B678-82FF74BBA259}" type="slidenum">
              <a:rPr lang="en-US" altLang="zh-CN" sz="1400">
                <a:ea typeface="ＭＳ Ｐゴシック" pitchFamily="34" charset="-128"/>
              </a:rPr>
              <a:pPr>
                <a:spcBef>
                  <a:spcPct val="0"/>
                </a:spcBef>
                <a:buClrTx/>
                <a:buFontTx/>
                <a:buNone/>
              </a:pPr>
              <a:t>8</a:t>
            </a:fld>
            <a:endParaRPr lang="en-US" altLang="zh-CN" sz="1400">
              <a:ea typeface="ＭＳ Ｐゴシック" pitchFamily="34" charset="-128"/>
            </a:endParaRPr>
          </a:p>
        </p:txBody>
      </p:sp>
      <p:pic>
        <p:nvPicPr>
          <p:cNvPr id="4" name="图片 3">
            <a:extLst>
              <a:ext uri="{FF2B5EF4-FFF2-40B4-BE49-F238E27FC236}">
                <a16:creationId xmlns:a16="http://schemas.microsoft.com/office/drawing/2014/main" id="{42CE109C-386C-40B4-9FA3-3616495ACB79}"/>
              </a:ext>
            </a:extLst>
          </p:cNvPr>
          <p:cNvPicPr>
            <a:picLocks noChangeAspect="1"/>
          </p:cNvPicPr>
          <p:nvPr/>
        </p:nvPicPr>
        <p:blipFill>
          <a:blip r:embed="rId3"/>
          <a:stretch>
            <a:fillRect/>
          </a:stretch>
        </p:blipFill>
        <p:spPr>
          <a:xfrm>
            <a:off x="4495800" y="457200"/>
            <a:ext cx="3590800" cy="5620193"/>
          </a:xfrm>
          <a:prstGeom prst="rect">
            <a:avLst/>
          </a:prstGeom>
        </p:spPr>
      </p:pic>
      <p:pic>
        <p:nvPicPr>
          <p:cNvPr id="5" name="图片 4">
            <a:extLst>
              <a:ext uri="{FF2B5EF4-FFF2-40B4-BE49-F238E27FC236}">
                <a16:creationId xmlns:a16="http://schemas.microsoft.com/office/drawing/2014/main" id="{5CA2F937-E9EF-42D1-B948-6F39BDE3A440}"/>
              </a:ext>
            </a:extLst>
          </p:cNvPr>
          <p:cNvPicPr>
            <a:picLocks noChangeAspect="1"/>
          </p:cNvPicPr>
          <p:nvPr/>
        </p:nvPicPr>
        <p:blipFill>
          <a:blip r:embed="rId4"/>
          <a:stretch>
            <a:fillRect/>
          </a:stretch>
        </p:blipFill>
        <p:spPr>
          <a:xfrm>
            <a:off x="8305801" y="457201"/>
            <a:ext cx="3590800" cy="5635132"/>
          </a:xfrm>
          <a:prstGeom prst="rect">
            <a:avLst/>
          </a:prstGeom>
        </p:spPr>
      </p:pic>
      <p:sp>
        <p:nvSpPr>
          <p:cNvPr id="6" name="箭头: 右 5">
            <a:extLst>
              <a:ext uri="{FF2B5EF4-FFF2-40B4-BE49-F238E27FC236}">
                <a16:creationId xmlns:a16="http://schemas.microsoft.com/office/drawing/2014/main" id="{8CA09F5A-C4B8-4B7E-BD3C-E55D41C21606}"/>
              </a:ext>
            </a:extLst>
          </p:cNvPr>
          <p:cNvSpPr/>
          <p:nvPr/>
        </p:nvSpPr>
        <p:spPr>
          <a:xfrm>
            <a:off x="3302564" y="2246244"/>
            <a:ext cx="1040836"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04795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5366" y="152400"/>
            <a:ext cx="10972800" cy="792162"/>
          </a:xfrm>
        </p:spPr>
        <p:txBody>
          <a:bodyPr/>
          <a:lstStyle/>
          <a:p>
            <a:r>
              <a:rPr lang="zh-CN" altLang="en-US" dirty="0"/>
              <a:t>教学内容</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100356637"/>
              </p:ext>
            </p:extLst>
          </p:nvPr>
        </p:nvGraphicFramePr>
        <p:xfrm>
          <a:off x="347133" y="1158539"/>
          <a:ext cx="11489267" cy="4930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直接连接符 4">
            <a:extLst>
              <a:ext uri="{FF2B5EF4-FFF2-40B4-BE49-F238E27FC236}">
                <a16:creationId xmlns:a16="http://schemas.microsoft.com/office/drawing/2014/main" id="{F15552D3-87A0-401B-A7D5-AC9F87FBDE8B}"/>
              </a:ext>
            </a:extLst>
          </p:cNvPr>
          <p:cNvCxnSpPr/>
          <p:nvPr/>
        </p:nvCxnSpPr>
        <p:spPr>
          <a:xfrm>
            <a:off x="0" y="4495800"/>
            <a:ext cx="12192000" cy="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899483246"/>
      </p:ext>
    </p:extLst>
  </p:cSld>
  <p:clrMapOvr>
    <a:masterClrMapping/>
  </p:clrMapOvr>
  <p:extLst mod="1"/>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rebuchet MS"/>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14465</TotalTime>
  <Words>4611</Words>
  <Application>Microsoft Office PowerPoint</Application>
  <PresentationFormat>宽屏</PresentationFormat>
  <Paragraphs>513</Paragraphs>
  <Slides>57</Slides>
  <Notes>13</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57</vt:i4>
      </vt:variant>
    </vt:vector>
  </HeadingPairs>
  <TitlesOfParts>
    <vt:vector size="71" baseType="lpstr">
      <vt:lpstr>Arial Unicode MS</vt:lpstr>
      <vt:lpstr>ＭＳ Ｐゴシック</vt:lpstr>
      <vt:lpstr>黑体</vt:lpstr>
      <vt:lpstr>宋体</vt:lpstr>
      <vt:lpstr>幼圆</vt:lpstr>
      <vt:lpstr>Arial</vt:lpstr>
      <vt:lpstr>Calibri</vt:lpstr>
      <vt:lpstr>Cambria Math</vt:lpstr>
      <vt:lpstr>Tahoma</vt:lpstr>
      <vt:lpstr>Times New Roman</vt:lpstr>
      <vt:lpstr>Trebuchet MS</vt:lpstr>
      <vt:lpstr>Wingdings</vt:lpstr>
      <vt:lpstr>Default Design</vt:lpstr>
      <vt:lpstr>自定义设计方案</vt:lpstr>
      <vt:lpstr>机器学习理论与算法</vt:lpstr>
      <vt:lpstr>第1章：课程概述</vt:lpstr>
      <vt:lpstr>1.1 课程内容简介</vt:lpstr>
      <vt:lpstr>PowerPoint 演示文稿</vt:lpstr>
      <vt:lpstr>PowerPoint 演示文稿</vt:lpstr>
      <vt:lpstr>PowerPoint 演示文稿</vt:lpstr>
      <vt:lpstr>PowerPoint 演示文稿</vt:lpstr>
      <vt:lpstr>PowerPoint 演示文稿</vt:lpstr>
      <vt:lpstr>教学内容</vt:lpstr>
      <vt:lpstr>第1章：课程概述</vt:lpstr>
      <vt:lpstr>1.2 机器学习的基本概念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第1章：课程概述</vt:lpstr>
      <vt:lpstr>1.3 实例分析：信用卡申请问题</vt:lpstr>
      <vt:lpstr>PowerPoint 演示文稿</vt:lpstr>
      <vt:lpstr>PowerPoint 演示文稿</vt:lpstr>
      <vt:lpstr>PowerPoint 演示文稿</vt:lpstr>
      <vt:lpstr>PowerPoint 演示文稿</vt:lpstr>
      <vt:lpstr>PowerPoint 演示文稿</vt:lpstr>
      <vt:lpstr>第1章：课程概述</vt:lpstr>
      <vt:lpstr>1.4 机器学习的分类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本章小结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Edge Bundles: Simplified Visualization of Large Graphs  A. Telea and O. Ersoy</dc:title>
  <dc:creator>Ozan</dc:creator>
  <cp:lastModifiedBy>LF</cp:lastModifiedBy>
  <cp:revision>700</cp:revision>
  <dcterms:created xsi:type="dcterms:W3CDTF">2010-07-12T13:22:49Z</dcterms:created>
  <dcterms:modified xsi:type="dcterms:W3CDTF">2023-08-30T03:31:59Z</dcterms:modified>
</cp:coreProperties>
</file>